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1" r:id="rId4"/>
    <p:sldId id="262" r:id="rId5"/>
    <p:sldId id="264" r:id="rId6"/>
    <p:sldId id="265" r:id="rId7"/>
    <p:sldId id="272" r:id="rId8"/>
    <p:sldId id="266" r:id="rId9"/>
    <p:sldId id="267" r:id="rId10"/>
    <p:sldId id="268" r:id="rId11"/>
    <p:sldId id="273" r:id="rId12"/>
    <p:sldId id="274" r:id="rId13"/>
    <p:sldId id="275" r:id="rId14"/>
    <p:sldId id="276" r:id="rId15"/>
    <p:sldId id="277" r:id="rId16"/>
    <p:sldId id="278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71"/>
    <p:restoredTop sz="94609"/>
  </p:normalViewPr>
  <p:slideViewPr>
    <p:cSldViewPr snapToGrid="0" snapToObjects="1">
      <p:cViewPr varScale="1">
        <p:scale>
          <a:sx n="88" d="100"/>
          <a:sy n="88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7DD336-5947-4CF2-B712-677D868C4FA7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CDAA526-0596-4378-9FF8-2458FB698739}">
      <dgm:prSet custT="1"/>
      <dgm:spPr/>
      <dgm:t>
        <a:bodyPr/>
        <a:lstStyle/>
        <a:p>
          <a:r>
            <a:rPr lang="en-US" sz="2400" dirty="0" err="1"/>
            <a:t>Aiutare</a:t>
          </a:r>
          <a:r>
            <a:rPr lang="en-US" sz="2400" dirty="0"/>
            <a:t> ad </a:t>
          </a:r>
          <a:r>
            <a:rPr lang="en-US" sz="2400" dirty="0" err="1"/>
            <a:t>evitare</a:t>
          </a:r>
          <a:r>
            <a:rPr lang="en-US" sz="2400" dirty="0"/>
            <a:t> </a:t>
          </a:r>
          <a:r>
            <a:rPr lang="en-US" sz="2400" dirty="0" err="1"/>
            <a:t>errori</a:t>
          </a:r>
          <a:endParaRPr lang="en-US" sz="2400" dirty="0"/>
        </a:p>
      </dgm:t>
    </dgm:pt>
    <dgm:pt modelId="{46948FFD-E7E2-495C-8303-638590BD8534}" type="parTrans" cxnId="{4E06D2B1-00BE-4AFE-911E-E716D3B4552D}">
      <dgm:prSet/>
      <dgm:spPr/>
      <dgm:t>
        <a:bodyPr/>
        <a:lstStyle/>
        <a:p>
          <a:endParaRPr lang="en-US"/>
        </a:p>
      </dgm:t>
    </dgm:pt>
    <dgm:pt modelId="{64BAFCAF-CC43-4BB9-9EC4-BE86D7C5055D}" type="sibTrans" cxnId="{4E06D2B1-00BE-4AFE-911E-E716D3B4552D}">
      <dgm:prSet/>
      <dgm:spPr/>
      <dgm:t>
        <a:bodyPr/>
        <a:lstStyle/>
        <a:p>
          <a:endParaRPr lang="en-US"/>
        </a:p>
      </dgm:t>
    </dgm:pt>
    <dgm:pt modelId="{DC5D1048-5FA0-471C-BB7B-448029A4ED73}">
      <dgm:prSet custT="1"/>
      <dgm:spPr/>
      <dgm:t>
        <a:bodyPr/>
        <a:lstStyle/>
        <a:p>
          <a:r>
            <a:rPr lang="en-US" sz="2400" dirty="0"/>
            <a:t>Feedback </a:t>
          </a:r>
          <a:r>
            <a:rPr lang="it-IT" sz="2400" noProof="0" dirty="0"/>
            <a:t>soddisfazione</a:t>
          </a:r>
        </a:p>
      </dgm:t>
    </dgm:pt>
    <dgm:pt modelId="{8CC7D54E-0877-4328-97E9-ADD6FF0C2D8C}" type="parTrans" cxnId="{6BAEEFC9-8A6A-4DAF-A431-29193AB296BB}">
      <dgm:prSet/>
      <dgm:spPr/>
      <dgm:t>
        <a:bodyPr/>
        <a:lstStyle/>
        <a:p>
          <a:endParaRPr lang="en-US"/>
        </a:p>
      </dgm:t>
    </dgm:pt>
    <dgm:pt modelId="{A4AC66C0-C66F-478D-B672-B419ABC45423}" type="sibTrans" cxnId="{6BAEEFC9-8A6A-4DAF-A431-29193AB296BB}">
      <dgm:prSet/>
      <dgm:spPr/>
      <dgm:t>
        <a:bodyPr/>
        <a:lstStyle/>
        <a:p>
          <a:endParaRPr lang="en-US"/>
        </a:p>
      </dgm:t>
    </dgm:pt>
    <dgm:pt modelId="{BBA73F96-A785-4A48-A03A-A8A271A9C53B}">
      <dgm:prSet custT="1"/>
      <dgm:spPr/>
      <dgm:t>
        <a:bodyPr/>
        <a:lstStyle/>
        <a:p>
          <a:r>
            <a:rPr lang="en-US" sz="2400" dirty="0" err="1"/>
            <a:t>Servizio</a:t>
          </a:r>
          <a:r>
            <a:rPr lang="en-US" sz="2400" dirty="0"/>
            <a:t> </a:t>
          </a:r>
          <a:r>
            <a:rPr lang="en-US" sz="2400" dirty="0" err="1"/>
            <a:t>fornito</a:t>
          </a:r>
          <a:r>
            <a:rPr lang="en-US" sz="2400" dirty="0"/>
            <a:t> </a:t>
          </a:r>
        </a:p>
        <a:p>
          <a:r>
            <a:rPr lang="en-US" sz="2400" dirty="0"/>
            <a:t>Circa 600 ore Circa 20 </a:t>
          </a:r>
          <a:r>
            <a:rPr lang="en-US" sz="2400" dirty="0" err="1"/>
            <a:t>soci</a:t>
          </a:r>
          <a:endParaRPr lang="en-US" sz="2400" dirty="0"/>
        </a:p>
      </dgm:t>
    </dgm:pt>
    <dgm:pt modelId="{38555F73-1A71-4EB0-9A9B-0362DD85850F}" type="parTrans" cxnId="{E595C25D-80F0-4E08-BF8D-8D6E0A462234}">
      <dgm:prSet/>
      <dgm:spPr/>
      <dgm:t>
        <a:bodyPr/>
        <a:lstStyle/>
        <a:p>
          <a:endParaRPr lang="en-US"/>
        </a:p>
      </dgm:t>
    </dgm:pt>
    <dgm:pt modelId="{CD3B9683-F7FD-44A3-AC31-C5B4F8D64156}" type="sibTrans" cxnId="{E595C25D-80F0-4E08-BF8D-8D6E0A462234}">
      <dgm:prSet/>
      <dgm:spPr/>
      <dgm:t>
        <a:bodyPr/>
        <a:lstStyle/>
        <a:p>
          <a:endParaRPr lang="en-US"/>
        </a:p>
      </dgm:t>
    </dgm:pt>
    <dgm:pt modelId="{7AEEED76-9103-40FF-85E9-9C61932E59E9}">
      <dgm:prSet custT="1"/>
      <dgm:spPr/>
      <dgm:t>
        <a:bodyPr/>
        <a:lstStyle/>
        <a:p>
          <a:r>
            <a:rPr lang="en-US" sz="2400" dirty="0"/>
            <a:t>Valore </a:t>
          </a:r>
          <a:r>
            <a:rPr lang="en-US" sz="2400" dirty="0" err="1"/>
            <a:t>totale</a:t>
          </a:r>
          <a:r>
            <a:rPr lang="en-US" sz="2400" dirty="0"/>
            <a:t>: 150’000 – 300’000 CHF</a:t>
          </a:r>
        </a:p>
      </dgm:t>
    </dgm:pt>
    <dgm:pt modelId="{AC57DD7B-F669-4193-857A-185AB899E942}" type="parTrans" cxnId="{C21DAE72-4DC7-48B7-A0FD-0F844B8CCE1C}">
      <dgm:prSet/>
      <dgm:spPr/>
      <dgm:t>
        <a:bodyPr/>
        <a:lstStyle/>
        <a:p>
          <a:endParaRPr lang="en-US"/>
        </a:p>
      </dgm:t>
    </dgm:pt>
    <dgm:pt modelId="{18CC90B1-0490-42BA-AD0A-7DBF4DD31FDF}" type="sibTrans" cxnId="{C21DAE72-4DC7-48B7-A0FD-0F844B8CCE1C}">
      <dgm:prSet/>
      <dgm:spPr/>
      <dgm:t>
        <a:bodyPr/>
        <a:lstStyle/>
        <a:p>
          <a:endParaRPr lang="en-US"/>
        </a:p>
      </dgm:t>
    </dgm:pt>
    <dgm:pt modelId="{54829C7A-7043-F541-A728-AED5F2312B2C}" type="pres">
      <dgm:prSet presAssocID="{9C7DD336-5947-4CF2-B712-677D868C4FA7}" presName="matrix" presStyleCnt="0">
        <dgm:presLayoutVars>
          <dgm:chMax val="1"/>
          <dgm:dir/>
          <dgm:resizeHandles val="exact"/>
        </dgm:presLayoutVars>
      </dgm:prSet>
      <dgm:spPr/>
    </dgm:pt>
    <dgm:pt modelId="{D5552031-2172-914A-8C55-0E41DFA98BAC}" type="pres">
      <dgm:prSet presAssocID="{9C7DD336-5947-4CF2-B712-677D868C4FA7}" presName="diamond" presStyleLbl="bgShp" presStyleIdx="0" presStyleCnt="1"/>
      <dgm:spPr/>
    </dgm:pt>
    <dgm:pt modelId="{5D0B93FF-C124-D444-A8DD-DEF3FECFCDBD}" type="pres">
      <dgm:prSet presAssocID="{9C7DD336-5947-4CF2-B712-677D868C4FA7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017FDCB-F68D-4C47-94C8-60DFFABB18A9}" type="pres">
      <dgm:prSet presAssocID="{9C7DD336-5947-4CF2-B712-677D868C4FA7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8ACA64B-1163-5D48-8F26-DCC99C2A40BF}" type="pres">
      <dgm:prSet presAssocID="{9C7DD336-5947-4CF2-B712-677D868C4FA7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342DE78-D173-254B-8DD2-83ED08FF106E}" type="pres">
      <dgm:prSet presAssocID="{9C7DD336-5947-4CF2-B712-677D868C4FA7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3DC9400-AF94-EC48-B758-ADDB68DDB954}" type="presOf" srcId="{DC5D1048-5FA0-471C-BB7B-448029A4ED73}" destId="{4017FDCB-F68D-4C47-94C8-60DFFABB18A9}" srcOrd="0" destOrd="0" presId="urn:microsoft.com/office/officeart/2005/8/layout/matrix3"/>
    <dgm:cxn modelId="{507FEC3C-4EA5-6346-9141-847735AD9720}" type="presOf" srcId="{9C7DD336-5947-4CF2-B712-677D868C4FA7}" destId="{54829C7A-7043-F541-A728-AED5F2312B2C}" srcOrd="0" destOrd="0" presId="urn:microsoft.com/office/officeart/2005/8/layout/matrix3"/>
    <dgm:cxn modelId="{E595C25D-80F0-4E08-BF8D-8D6E0A462234}" srcId="{9C7DD336-5947-4CF2-B712-677D868C4FA7}" destId="{BBA73F96-A785-4A48-A03A-A8A271A9C53B}" srcOrd="2" destOrd="0" parTransId="{38555F73-1A71-4EB0-9A9B-0362DD85850F}" sibTransId="{CD3B9683-F7FD-44A3-AC31-C5B4F8D64156}"/>
    <dgm:cxn modelId="{C21DAE72-4DC7-48B7-A0FD-0F844B8CCE1C}" srcId="{9C7DD336-5947-4CF2-B712-677D868C4FA7}" destId="{7AEEED76-9103-40FF-85E9-9C61932E59E9}" srcOrd="3" destOrd="0" parTransId="{AC57DD7B-F669-4193-857A-185AB899E942}" sibTransId="{18CC90B1-0490-42BA-AD0A-7DBF4DD31FDF}"/>
    <dgm:cxn modelId="{8B01F5A8-AAB2-E342-B62C-18925E297C18}" type="presOf" srcId="{BBA73F96-A785-4A48-A03A-A8A271A9C53B}" destId="{28ACA64B-1163-5D48-8F26-DCC99C2A40BF}" srcOrd="0" destOrd="0" presId="urn:microsoft.com/office/officeart/2005/8/layout/matrix3"/>
    <dgm:cxn modelId="{4E06D2B1-00BE-4AFE-911E-E716D3B4552D}" srcId="{9C7DD336-5947-4CF2-B712-677D868C4FA7}" destId="{7CDAA526-0596-4378-9FF8-2458FB698739}" srcOrd="0" destOrd="0" parTransId="{46948FFD-E7E2-495C-8303-638590BD8534}" sibTransId="{64BAFCAF-CC43-4BB9-9EC4-BE86D7C5055D}"/>
    <dgm:cxn modelId="{6BAEEFC9-8A6A-4DAF-A431-29193AB296BB}" srcId="{9C7DD336-5947-4CF2-B712-677D868C4FA7}" destId="{DC5D1048-5FA0-471C-BB7B-448029A4ED73}" srcOrd="1" destOrd="0" parTransId="{8CC7D54E-0877-4328-97E9-ADD6FF0C2D8C}" sibTransId="{A4AC66C0-C66F-478D-B672-B419ABC45423}"/>
    <dgm:cxn modelId="{37A259E3-7BDB-C444-B855-83568BD4454A}" type="presOf" srcId="{7CDAA526-0596-4378-9FF8-2458FB698739}" destId="{5D0B93FF-C124-D444-A8DD-DEF3FECFCDBD}" srcOrd="0" destOrd="0" presId="urn:microsoft.com/office/officeart/2005/8/layout/matrix3"/>
    <dgm:cxn modelId="{F1D6C0F7-1005-F143-AEB9-BACCB9B6147D}" type="presOf" srcId="{7AEEED76-9103-40FF-85E9-9C61932E59E9}" destId="{B342DE78-D173-254B-8DD2-83ED08FF106E}" srcOrd="0" destOrd="0" presId="urn:microsoft.com/office/officeart/2005/8/layout/matrix3"/>
    <dgm:cxn modelId="{8A8E6FEB-9B70-BD4F-8AF3-B34A2FFB6C78}" type="presParOf" srcId="{54829C7A-7043-F541-A728-AED5F2312B2C}" destId="{D5552031-2172-914A-8C55-0E41DFA98BAC}" srcOrd="0" destOrd="0" presId="urn:microsoft.com/office/officeart/2005/8/layout/matrix3"/>
    <dgm:cxn modelId="{E1F566A0-0BED-5042-98B1-9EC9A51F0A53}" type="presParOf" srcId="{54829C7A-7043-F541-A728-AED5F2312B2C}" destId="{5D0B93FF-C124-D444-A8DD-DEF3FECFCDBD}" srcOrd="1" destOrd="0" presId="urn:microsoft.com/office/officeart/2005/8/layout/matrix3"/>
    <dgm:cxn modelId="{A4EA110F-A925-484C-A19F-DB1AEF945A67}" type="presParOf" srcId="{54829C7A-7043-F541-A728-AED5F2312B2C}" destId="{4017FDCB-F68D-4C47-94C8-60DFFABB18A9}" srcOrd="2" destOrd="0" presId="urn:microsoft.com/office/officeart/2005/8/layout/matrix3"/>
    <dgm:cxn modelId="{BADB148D-FDDD-404D-BE5A-1DD9AE86097C}" type="presParOf" srcId="{54829C7A-7043-F541-A728-AED5F2312B2C}" destId="{28ACA64B-1163-5D48-8F26-DCC99C2A40BF}" srcOrd="3" destOrd="0" presId="urn:microsoft.com/office/officeart/2005/8/layout/matrix3"/>
    <dgm:cxn modelId="{F5C7DC05-13D8-9B44-B38E-226DAC72FAED}" type="presParOf" srcId="{54829C7A-7043-F541-A728-AED5F2312B2C}" destId="{B342DE78-D173-254B-8DD2-83ED08FF106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52031-2172-914A-8C55-0E41DFA98BAC}">
      <dsp:nvSpPr>
        <dsp:cNvPr id="0" name=""/>
        <dsp:cNvSpPr/>
      </dsp:nvSpPr>
      <dsp:spPr>
        <a:xfrm>
          <a:off x="296068" y="0"/>
          <a:ext cx="5656263" cy="5656263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0B93FF-C124-D444-A8DD-DEF3FECFCDBD}">
      <dsp:nvSpPr>
        <dsp:cNvPr id="0" name=""/>
        <dsp:cNvSpPr/>
      </dsp:nvSpPr>
      <dsp:spPr>
        <a:xfrm>
          <a:off x="833413" y="537344"/>
          <a:ext cx="2205942" cy="220594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Aiutare</a:t>
          </a:r>
          <a:r>
            <a:rPr lang="en-US" sz="2400" kern="1200" dirty="0"/>
            <a:t> ad </a:t>
          </a:r>
          <a:r>
            <a:rPr lang="en-US" sz="2400" kern="1200" dirty="0" err="1"/>
            <a:t>evitare</a:t>
          </a:r>
          <a:r>
            <a:rPr lang="en-US" sz="2400" kern="1200" dirty="0"/>
            <a:t> </a:t>
          </a:r>
          <a:r>
            <a:rPr lang="en-US" sz="2400" kern="1200" dirty="0" err="1"/>
            <a:t>errori</a:t>
          </a:r>
          <a:endParaRPr lang="en-US" sz="2400" kern="1200" dirty="0"/>
        </a:p>
      </dsp:txBody>
      <dsp:txXfrm>
        <a:off x="941098" y="645029"/>
        <a:ext cx="1990572" cy="1990572"/>
      </dsp:txXfrm>
    </dsp:sp>
    <dsp:sp modelId="{4017FDCB-F68D-4C47-94C8-60DFFABB18A9}">
      <dsp:nvSpPr>
        <dsp:cNvPr id="0" name=""/>
        <dsp:cNvSpPr/>
      </dsp:nvSpPr>
      <dsp:spPr>
        <a:xfrm>
          <a:off x="3209043" y="537344"/>
          <a:ext cx="2205942" cy="2205942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Feedback </a:t>
          </a:r>
          <a:r>
            <a:rPr lang="it-IT" sz="2400" kern="1200" noProof="0" dirty="0"/>
            <a:t>soddisfazione</a:t>
          </a:r>
        </a:p>
      </dsp:txBody>
      <dsp:txXfrm>
        <a:off x="3316728" y="645029"/>
        <a:ext cx="1990572" cy="1990572"/>
      </dsp:txXfrm>
    </dsp:sp>
    <dsp:sp modelId="{28ACA64B-1163-5D48-8F26-DCC99C2A40BF}">
      <dsp:nvSpPr>
        <dsp:cNvPr id="0" name=""/>
        <dsp:cNvSpPr/>
      </dsp:nvSpPr>
      <dsp:spPr>
        <a:xfrm>
          <a:off x="833413" y="2912975"/>
          <a:ext cx="2205942" cy="2205942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Servizio</a:t>
          </a:r>
          <a:r>
            <a:rPr lang="en-US" sz="2400" kern="1200" dirty="0"/>
            <a:t> </a:t>
          </a:r>
          <a:r>
            <a:rPr lang="en-US" sz="2400" kern="1200" dirty="0" err="1"/>
            <a:t>fornito</a:t>
          </a:r>
          <a:r>
            <a:rPr lang="en-US" sz="2400" kern="1200" dirty="0"/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Circa 600 ore Circa 20 </a:t>
          </a:r>
          <a:r>
            <a:rPr lang="en-US" sz="2400" kern="1200" dirty="0" err="1"/>
            <a:t>soci</a:t>
          </a:r>
          <a:endParaRPr lang="en-US" sz="2400" kern="1200" dirty="0"/>
        </a:p>
      </dsp:txBody>
      <dsp:txXfrm>
        <a:off x="941098" y="3020660"/>
        <a:ext cx="1990572" cy="1990572"/>
      </dsp:txXfrm>
    </dsp:sp>
    <dsp:sp modelId="{B342DE78-D173-254B-8DD2-83ED08FF106E}">
      <dsp:nvSpPr>
        <dsp:cNvPr id="0" name=""/>
        <dsp:cNvSpPr/>
      </dsp:nvSpPr>
      <dsp:spPr>
        <a:xfrm>
          <a:off x="3209043" y="2912975"/>
          <a:ext cx="2205942" cy="2205942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Valore </a:t>
          </a:r>
          <a:r>
            <a:rPr lang="en-US" sz="2400" kern="1200" dirty="0" err="1"/>
            <a:t>totale</a:t>
          </a:r>
          <a:r>
            <a:rPr lang="en-US" sz="2400" kern="1200" dirty="0"/>
            <a:t>: 150’000 – 300’000 CHF</a:t>
          </a:r>
        </a:p>
      </dsp:txBody>
      <dsp:txXfrm>
        <a:off x="3316728" y="3020660"/>
        <a:ext cx="1990572" cy="1990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44036-530B-FB46-AD50-E360389EE45D}" type="datetimeFigureOut">
              <a:rPr lang="en-US" smtClean="0"/>
              <a:t>7/4/21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63AB-1DBC-C644-B656-FE7C85D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65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863AB-1DBC-C644-B656-FE7C85DB135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4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D6D5B-E3D3-604B-A577-4C310B3E8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942522-5815-2241-A3BA-FFE4988630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0A12B-AF0D-C74D-9877-15A06772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68C1-CED7-3E4B-BE26-9FE507B27346}" type="datetime1">
              <a:rPr lang="en-US" smtClean="0"/>
              <a:t>7/4/21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24C3B-9757-454C-885D-CC184384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AD36D-E726-1D46-A260-A4CAB2B4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2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62DA0-8A53-5C43-AB71-7C73E442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CEB3F-19E0-E844-9C56-D92D608C5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04FC1-6525-0B49-9EB3-61A2C0793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2EF0-C797-0447-B0C8-2E0F2315483A}" type="datetime1">
              <a:rPr lang="en-US" smtClean="0"/>
              <a:t>7/4/21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0E5D5-A030-6D46-9055-116D3524A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C4B15-420F-1B4E-A366-B74EE904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5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4E79D9-C7FB-5C41-8B32-6C64B15F2E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EB677-459F-FD49-81D1-A3D28601C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0440D-6211-1B4C-BFEF-6DBF929B9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1A5F-6DAC-8045-867C-C248584BF793}" type="datetime1">
              <a:rPr lang="en-US" smtClean="0"/>
              <a:t>7/4/21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286A5-1261-4D4E-9FD7-6E4586135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C545D-70B7-3E4C-B855-088BE6C14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C1838-F783-6A4A-B3EB-01BDB810E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A2070-BFA3-F74D-8CA9-03C604E27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5EE42-25D6-C743-8643-9E6D79029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FFF-54EA-8145-AC93-39853B9F9D92}" type="datetime1">
              <a:rPr lang="en-US" smtClean="0"/>
              <a:t>7/4/21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FB11C-B7A5-864D-802F-79336B524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C4BC0-16A1-E74B-B722-AB1D5602F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4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FF78D-9243-F949-B812-36B5D524C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EC00D-F366-0542-9AFF-DF867A373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14CD0-DA7C-B24C-882D-5BAE1111F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C49D-32D7-7241-95F7-F397EEFA2066}" type="datetime1">
              <a:rPr lang="en-US" smtClean="0"/>
              <a:t>7/4/21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A4E82-D99D-D54C-963B-7DE50F8D2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9DA8E-1897-8B47-8973-9A05CA09C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67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B74E3-C0FB-5845-B042-712FD2C19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EA619-8F77-4340-B438-DB0258BDD2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AEEA2-60EC-4045-97F0-144C12C5F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762F0-5ABA-FC43-9E9F-C78EA8A06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BF7D-4773-6749-ABB4-4A34C86FA6A2}" type="datetime1">
              <a:rPr lang="en-US" smtClean="0"/>
              <a:t>7/4/21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F822B-C691-744F-9427-80F3E8F5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9B931-DFA1-664B-ACCB-CBFC63DC9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5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07684-D400-E24B-BA09-23E1F4719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80C98-3BDD-9E4C-B0E0-2FF75898F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55918-5571-614F-8955-006502A4F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B4DAE2-C37B-974D-B955-5CC6377AB3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209395-3BC8-7645-B1AA-E429AE0D4B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D3460E-F8AA-F14B-A566-89BD15B4D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0754-4D22-7A47-A6D8-DE30E257CC84}" type="datetime1">
              <a:rPr lang="en-US" smtClean="0"/>
              <a:t>7/4/21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CD282E-87A4-2C43-BB51-A8BDED09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E294E5-8D35-9645-B3F8-165A746D1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4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FA0C2-8491-4C4D-89E9-641F37205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0743A8-A1CE-0745-9FC6-D54A084C5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919B-7C20-7840-8FFB-2DF9C0E1401B}" type="datetime1">
              <a:rPr lang="en-US" smtClean="0"/>
              <a:t>7/4/21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33A49-3B2F-074A-87BD-9441DE4D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B8C04E-E21A-A843-A9EC-7482A54CF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8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82CA62-3581-2A4E-8916-0262A3BE2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B8BA-2BCF-254D-81FD-5EF7CB312BE7}" type="datetime1">
              <a:rPr lang="en-US" smtClean="0"/>
              <a:t>7/4/21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7A8007-AA87-BE4B-B530-E417D8424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F5CFF-0C48-D543-99DE-6BB1BA0A3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9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1848-A325-1D4B-910D-234445567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C8AEB-ADD4-B84B-B4C1-90552FD1B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F27DA3-4EF5-394C-8171-36C316DB2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FC370-0038-D842-BBB2-88D1C234C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5B8F-ED9C-9B44-8B8D-FDA48297891C}" type="datetime1">
              <a:rPr lang="en-US" smtClean="0"/>
              <a:t>7/4/21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3CA70-1DB5-1B41-937B-614924123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52938-4220-F641-B46E-38E479A34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440E6-0CC6-7B47-84F1-C9021BB5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4D6FF6-6B6E-3448-B968-79869A68B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53951-B0E6-8748-A36B-C2D8640A3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65680-2524-764A-86FE-C979C479C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F33CF-1391-7848-8DB7-E4A3DAE86DF6}" type="datetime1">
              <a:rPr lang="en-US" smtClean="0"/>
              <a:t>7/4/21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DE6D8-901A-524D-BF30-65E70305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6352C-D4A4-124C-BFD7-168720054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0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167877-4AC7-F345-83C4-21C2355D8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DD9F2-37E9-8F44-97CF-E3AA9ADBE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89071-2A46-8F45-BC10-E3D385971F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DF408-3CC1-3840-A9C9-0A45C5273861}" type="datetime1">
              <a:rPr lang="en-US" smtClean="0"/>
              <a:t>7/4/21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DC780-34C2-D847-97CB-E77224178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1DCB3-164F-1B45-BF86-B765292A8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FC6BD-188A-2B4E-9456-C6F8B82DD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7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32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34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A06458-68D6-B349-B0F8-5BB16E298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987" y="554469"/>
            <a:ext cx="11007191" cy="2054597"/>
          </a:xfrm>
        </p:spPr>
        <p:txBody>
          <a:bodyPr>
            <a:normAutofit/>
          </a:bodyPr>
          <a:lstStyle/>
          <a:p>
            <a:pPr algn="l"/>
            <a:r>
              <a:rPr lang="en-US" sz="5400" b="1" i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Rotary Club Lugano - Lago</a:t>
            </a:r>
            <a:endParaRPr lang="en-US" sz="5400" dirty="0">
              <a:solidFill>
                <a:srgbClr val="FFFFFF"/>
              </a:solidFill>
            </a:endParaRPr>
          </a:p>
        </p:txBody>
      </p:sp>
      <p:sp>
        <p:nvSpPr>
          <p:cNvPr id="46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DD6B1-8EA1-5946-A8F2-166CD0916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096" y="4098332"/>
            <a:ext cx="9469410" cy="2253489"/>
          </a:xfrm>
        </p:spPr>
        <p:txBody>
          <a:bodyPr anchor="t">
            <a:normAutofit fontScale="47500" lnSpcReduction="20000"/>
          </a:bodyPr>
          <a:lstStyle/>
          <a:p>
            <a:pPr algn="l"/>
            <a:endParaRPr lang="en-US" sz="5800" b="1" dirty="0">
              <a:solidFill>
                <a:srgbClr val="FEFFFF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/>
            <a:r>
              <a:rPr lang="en-US" sz="5800" b="1" dirty="0">
                <a:solidFill>
                  <a:srgbClr val="FEFFFF"/>
                </a:solidFill>
                <a:latin typeface="Arial"/>
                <a:ea typeface="Arial"/>
                <a:cs typeface="Arial"/>
                <a:sym typeface="Arial"/>
              </a:rPr>
              <a:t>Progetto 2021/22: “</a:t>
            </a:r>
            <a:r>
              <a:rPr lang="en-US" sz="5800" b="1" dirty="0" err="1">
                <a:solidFill>
                  <a:srgbClr val="FEFFFF"/>
                </a:solidFill>
                <a:latin typeface="Arial"/>
                <a:ea typeface="Arial"/>
                <a:cs typeface="Arial"/>
                <a:sym typeface="Arial"/>
              </a:rPr>
              <a:t>Affian</a:t>
            </a:r>
            <a:r>
              <a:rPr lang="en-US" sz="5800" b="1" u="sng" dirty="0" err="1">
                <a:solidFill>
                  <a:srgbClr val="FEFFFF"/>
                </a:solidFill>
                <a:latin typeface="Arial"/>
                <a:ea typeface="Arial"/>
                <a:cs typeface="Arial"/>
                <a:sym typeface="Arial"/>
              </a:rPr>
              <a:t>care</a:t>
            </a:r>
            <a:r>
              <a:rPr lang="en-US" sz="5800" b="1" dirty="0">
                <a:solidFill>
                  <a:srgbClr val="FEFFFF"/>
                </a:solidFill>
                <a:latin typeface="Arial"/>
                <a:ea typeface="Arial"/>
                <a:cs typeface="Arial"/>
                <a:sym typeface="Arial"/>
              </a:rPr>
              <a:t> il Ticino Startup”</a:t>
            </a:r>
          </a:p>
          <a:p>
            <a:pPr algn="l"/>
            <a:endParaRPr lang="en-US" sz="5800" b="1" dirty="0">
              <a:solidFill>
                <a:srgbClr val="FEFFFF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/>
            <a:endParaRPr lang="en-US" sz="5800" b="1" dirty="0">
              <a:solidFill>
                <a:srgbClr val="FEFFFF"/>
              </a:solidFill>
              <a:latin typeface="Arial"/>
              <a:cs typeface="Arial"/>
              <a:sym typeface="Arial"/>
            </a:endParaRPr>
          </a:p>
          <a:p>
            <a:pPr algn="l"/>
            <a:endParaRPr lang="en-US" sz="3200" b="1" dirty="0">
              <a:solidFill>
                <a:srgbClr val="FEFFFF"/>
              </a:solidFill>
              <a:latin typeface="Arial"/>
              <a:cs typeface="Arial"/>
              <a:sym typeface="Arial"/>
            </a:endParaRPr>
          </a:p>
          <a:p>
            <a:pPr algn="l"/>
            <a:r>
              <a:rPr lang="en-US" sz="1800" b="1" dirty="0">
                <a:solidFill>
                  <a:srgbClr val="FEFFFF"/>
                </a:solidFill>
                <a:latin typeface="Arial"/>
                <a:cs typeface="Arial"/>
                <a:sym typeface="Arial"/>
              </a:rPr>
              <a:t>(</a:t>
            </a:r>
            <a:r>
              <a:rPr lang="en-US" sz="1800" b="1" dirty="0" err="1">
                <a:latin typeface="Arial"/>
                <a:cs typeface="Arial"/>
                <a:sym typeface="Arial"/>
              </a:rPr>
              <a:t>versione</a:t>
            </a:r>
            <a:r>
              <a:rPr lang="en-US" sz="1800" b="1" dirty="0">
                <a:latin typeface="Arial"/>
                <a:cs typeface="Arial"/>
                <a:sym typeface="Arial"/>
              </a:rPr>
              <a:t> 7 </a:t>
            </a:r>
            <a:r>
              <a:rPr lang="en-US" sz="1800" b="1" dirty="0" err="1">
                <a:latin typeface="Arial"/>
                <a:cs typeface="Arial"/>
                <a:sym typeface="Arial"/>
              </a:rPr>
              <a:t>luglio</a:t>
            </a:r>
            <a:r>
              <a:rPr lang="en-US" sz="1800" b="1" dirty="0">
                <a:latin typeface="Arial"/>
                <a:cs typeface="Arial"/>
                <a:sym typeface="Arial"/>
              </a:rPr>
              <a:t> 2021</a:t>
            </a:r>
            <a:endParaRPr lang="en-US" sz="1800" dirty="0"/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63C1C2-3DEE-DB4E-A60A-D79DBDA7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en-US" sz="2800" smtClean="0"/>
              <a:t>1</a:t>
            </a:fld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BF9F52-65F5-284C-8C97-973E6414A882}"/>
              </a:ext>
            </a:extLst>
          </p:cNvPr>
          <p:cNvSpPr txBox="1"/>
          <p:nvPr/>
        </p:nvSpPr>
        <p:spPr>
          <a:xfrm flipH="1">
            <a:off x="9269096" y="349322"/>
            <a:ext cx="2988418" cy="800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E33C39-C9DF-3441-ABB1-08A325D07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8401049" y="-663735"/>
            <a:ext cx="3252116" cy="298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526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6B37B1-99F2-D64E-B05B-8A920BA230AD}"/>
              </a:ext>
            </a:extLst>
          </p:cNvPr>
          <p:cNvSpPr txBox="1"/>
          <p:nvPr/>
        </p:nvSpPr>
        <p:spPr>
          <a:xfrm>
            <a:off x="5221862" y="1719618"/>
            <a:ext cx="5948831" cy="4334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FEFFFF"/>
                </a:solidFill>
              </a:rPr>
              <a:t>Rotary International 2021/22 </a:t>
            </a:r>
            <a:r>
              <a:rPr lang="en-US" sz="2800" b="1" dirty="0" err="1">
                <a:solidFill>
                  <a:srgbClr val="FEFFFF"/>
                </a:solidFill>
              </a:rPr>
              <a:t>Tema</a:t>
            </a:r>
            <a:endParaRPr lang="en-US" sz="2800" b="1" dirty="0">
              <a:solidFill>
                <a:srgbClr val="FEFFFF"/>
              </a:solidFill>
            </a:endParaRP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</a:rPr>
              <a:t>Shekhar </a:t>
            </a:r>
            <a:r>
              <a:rPr lang="en-US" sz="2000" dirty="0">
                <a:solidFill>
                  <a:schemeClr val="bg1"/>
                </a:solidFill>
              </a:rPr>
              <a:t>Mehta ha </a:t>
            </a:r>
            <a:r>
              <a:rPr lang="en-US" sz="2000" dirty="0" err="1">
                <a:solidFill>
                  <a:schemeClr val="bg1"/>
                </a:solidFill>
              </a:rPr>
              <a:t>esortato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soci</a:t>
            </a:r>
            <a:r>
              <a:rPr lang="en-US" sz="2000" dirty="0">
                <a:solidFill>
                  <a:schemeClr val="bg1"/>
                </a:solidFill>
              </a:rPr>
              <a:t> ad </a:t>
            </a:r>
            <a:r>
              <a:rPr lang="en-US" sz="2000" dirty="0" err="1">
                <a:solidFill>
                  <a:schemeClr val="bg1"/>
                </a:solidFill>
              </a:rPr>
              <a:t>essere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più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coinvolti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nei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progetti</a:t>
            </a:r>
            <a:r>
              <a:rPr lang="en-US" sz="2000" dirty="0">
                <a:solidFill>
                  <a:schemeClr val="bg1"/>
                </a:solidFill>
              </a:rPr>
              <a:t> di </a:t>
            </a:r>
            <a:r>
              <a:rPr lang="en-US" sz="2000" dirty="0" err="1">
                <a:solidFill>
                  <a:schemeClr val="bg1"/>
                </a:solidFill>
              </a:rPr>
              <a:t>servizio</a:t>
            </a:r>
            <a:r>
              <a:rPr lang="en-US" sz="2000" dirty="0">
                <a:solidFill>
                  <a:schemeClr val="bg1"/>
                </a:solidFill>
              </a:rPr>
              <a:t>: “</a:t>
            </a:r>
            <a:r>
              <a:rPr lang="en-US" sz="2000" dirty="0" err="1">
                <a:solidFill>
                  <a:schemeClr val="bg1"/>
                </a:solidFill>
              </a:rPr>
              <a:t>prendersi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cura</a:t>
            </a:r>
            <a:r>
              <a:rPr lang="en-US" sz="2000" dirty="0">
                <a:solidFill>
                  <a:schemeClr val="bg1"/>
                </a:solidFill>
              </a:rPr>
              <a:t> e </a:t>
            </a:r>
            <a:r>
              <a:rPr lang="en-US" sz="2000" dirty="0" err="1">
                <a:solidFill>
                  <a:schemeClr val="bg1"/>
                </a:solidFill>
              </a:rPr>
              <a:t>servire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gli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altri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è</a:t>
            </a:r>
            <a:r>
              <a:rPr lang="en-US" sz="2000" dirty="0">
                <a:solidFill>
                  <a:schemeClr val="bg1"/>
                </a:solidFill>
              </a:rPr>
              <a:t> il modo </a:t>
            </a:r>
            <a:r>
              <a:rPr lang="en-US" sz="2000" dirty="0" err="1">
                <a:solidFill>
                  <a:schemeClr val="bg1"/>
                </a:solidFill>
              </a:rPr>
              <a:t>migliore</a:t>
            </a:r>
            <a:r>
              <a:rPr lang="en-US" sz="2000" dirty="0">
                <a:solidFill>
                  <a:schemeClr val="bg1"/>
                </a:solidFill>
              </a:rPr>
              <a:t> di vivere </a:t>
            </a:r>
            <a:r>
              <a:rPr lang="en-US" sz="2000" dirty="0" err="1">
                <a:solidFill>
                  <a:schemeClr val="bg1"/>
                </a:solidFill>
              </a:rPr>
              <a:t>perché</a:t>
            </a:r>
            <a:r>
              <a:rPr lang="en-US" sz="2000" dirty="0">
                <a:solidFill>
                  <a:schemeClr val="bg1"/>
                </a:solidFill>
              </a:rPr>
              <a:t> cambia non solo la vita </a:t>
            </a:r>
            <a:r>
              <a:rPr lang="en-US" sz="2000" dirty="0" err="1">
                <a:solidFill>
                  <a:schemeClr val="bg1"/>
                </a:solidFill>
              </a:rPr>
              <a:t>degli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altri</a:t>
            </a:r>
            <a:r>
              <a:rPr lang="en-US" sz="2000" dirty="0">
                <a:solidFill>
                  <a:schemeClr val="bg1"/>
                </a:solidFill>
              </a:rPr>
              <a:t>, ma </a:t>
            </a:r>
            <a:r>
              <a:rPr lang="en-US" sz="2000" dirty="0" err="1">
                <a:solidFill>
                  <a:schemeClr val="bg1"/>
                </a:solidFill>
              </a:rPr>
              <a:t>anche</a:t>
            </a:r>
            <a:r>
              <a:rPr lang="en-US" sz="2000" dirty="0">
                <a:solidFill>
                  <a:schemeClr val="bg1"/>
                </a:solidFill>
              </a:rPr>
              <a:t> la nostra”. 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rgbClr val="FEFFFF"/>
              </a:solidFill>
            </a:endParaRP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EFFFF"/>
                </a:solidFill>
              </a:rPr>
              <a:t>                 </a:t>
            </a:r>
            <a:r>
              <a:rPr lang="en-US" sz="2800" b="1" dirty="0">
                <a:solidFill>
                  <a:srgbClr val="FEFFFF"/>
                </a:solidFill>
              </a:rPr>
              <a:t>Serve to change lives!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rgbClr val="FEFF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A6CFB0-6CBC-A544-8AE7-D277116555BE}"/>
              </a:ext>
            </a:extLst>
          </p:cNvPr>
          <p:cNvSpPr txBox="1"/>
          <p:nvPr/>
        </p:nvSpPr>
        <p:spPr>
          <a:xfrm>
            <a:off x="886265" y="1719618"/>
            <a:ext cx="32581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>
                <a:solidFill>
                  <a:schemeClr val="bg1"/>
                </a:solidFill>
              </a:rPr>
              <a:t>Misure</a:t>
            </a:r>
            <a:r>
              <a:rPr lang="en-US" sz="3200" i="1" dirty="0">
                <a:solidFill>
                  <a:schemeClr val="bg1"/>
                </a:solidFill>
              </a:rPr>
              <a:t> di </a:t>
            </a:r>
            <a:r>
              <a:rPr lang="en-US" sz="3200" i="1" dirty="0" err="1">
                <a:solidFill>
                  <a:schemeClr val="bg1"/>
                </a:solidFill>
              </a:rPr>
              <a:t>successo</a:t>
            </a:r>
            <a:endParaRPr lang="en-US" sz="3200" i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E319A4-E5E7-F84C-8C5C-2BBFEC0D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A7FC6BD-188A-2B4E-9456-C6F8B82DD58E}" type="slidenum">
              <a:rPr lang="en-US" sz="2800" smtClean="0"/>
              <a:pPr/>
              <a:t>10</a:t>
            </a:fld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7616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0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4" name="Group 12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13798CD-0961-49D7-A9CC-51B8B2B886A4}"/>
              </a:ext>
            </a:extLst>
          </p:cNvPr>
          <p:cNvSpPr txBox="1"/>
          <p:nvPr/>
        </p:nvSpPr>
        <p:spPr>
          <a:xfrm>
            <a:off x="1098468" y="885651"/>
            <a:ext cx="3229803" cy="4624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i="1" kern="120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Il Progetto: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b="1" i="1" dirty="0">
              <a:solidFill>
                <a:srgbClr val="FFFFFF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i="1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Project Management</a:t>
            </a:r>
            <a:endParaRPr lang="en-US" sz="3200" b="1" i="1" kern="1200" dirty="0">
              <a:solidFill>
                <a:srgbClr val="FFFFFF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4A67ED4-B5CA-44D2-B9CF-6B66241A66F2}"/>
              </a:ext>
            </a:extLst>
          </p:cNvPr>
          <p:cNvSpPr txBox="1"/>
          <p:nvPr/>
        </p:nvSpPr>
        <p:spPr>
          <a:xfrm>
            <a:off x="4937671" y="563918"/>
            <a:ext cx="6525220" cy="2519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Rotary Club Lugano Lago</a:t>
            </a:r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USI Startup Centre (USC)</a:t>
            </a:r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USI students</a:t>
            </a:r>
          </a:p>
          <a:p>
            <a:pPr marL="514350" lvl="1" algn="just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 Project Managers:</a:t>
            </a:r>
          </a:p>
          <a:p>
            <a:pPr marL="514350" lvl="1" algn="just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Andrea Antonacci e Giacomo Bozzola</a:t>
            </a:r>
          </a:p>
          <a:p>
            <a:pPr marL="57150" algn="just">
              <a:lnSpc>
                <a:spcPct val="90000"/>
              </a:lnSpc>
              <a:spcAft>
                <a:spcPts val="600"/>
              </a:spcAft>
            </a:pPr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algn="just">
              <a:lnSpc>
                <a:spcPct val="90000"/>
              </a:lnSpc>
              <a:spcAft>
                <a:spcPts val="600"/>
              </a:spcAft>
            </a:pP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Durata</a:t>
            </a:r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algn="just"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Luglio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2021 –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Giugno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2022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05CF9D45-C34A-4184-84CE-07172CDB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 vert="horz" lIns="91440" tIns="45720" rIns="91440" bIns="45720" rtlCol="0" anchor="ctr"/>
          <a:lstStyle/>
          <a:p>
            <a:fld id="{9A7FC6BD-188A-2B4E-9456-C6F8B82DD58E}" type="slidenum">
              <a:rPr lang="en-US" sz="2800" smtClean="0"/>
              <a:pPr/>
              <a:t>11</a:t>
            </a:fld>
            <a:endParaRPr lang="en-US" sz="2800" dirty="0"/>
          </a:p>
        </p:txBody>
      </p:sp>
      <p:pic>
        <p:nvPicPr>
          <p:cNvPr id="1026" name="Picture 2" descr="Andrea Antonacci">
            <a:extLst>
              <a:ext uri="{FF2B5EF4-FFF2-40B4-BE49-F238E27FC236}">
                <a16:creationId xmlns:a16="http://schemas.microsoft.com/office/drawing/2014/main" id="{0F6D4D1D-032B-E743-BBE0-CDAB8E186FE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833" y="4090008"/>
            <a:ext cx="2204074" cy="2204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C469A50-8B46-6543-BCEA-678C7ECED0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2789" y="4090008"/>
            <a:ext cx="2201139" cy="2204074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7FF7D24-280B-3247-A679-74F2F1168DA6}"/>
              </a:ext>
            </a:extLst>
          </p:cNvPr>
          <p:cNvSpPr txBox="1"/>
          <p:nvPr/>
        </p:nvSpPr>
        <p:spPr>
          <a:xfrm>
            <a:off x="5951996" y="6475101"/>
            <a:ext cx="11897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CH" sz="1000" dirty="0">
                <a:latin typeface="Arial" panose="020B0604020202020204" pitchFamily="34" charset="0"/>
                <a:cs typeface="Arial" panose="020B0604020202020204" pitchFamily="34" charset="0"/>
              </a:rPr>
              <a:t>Andrea Antonacci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62C3233-A093-874E-A910-1DB60C9765B5}"/>
              </a:ext>
            </a:extLst>
          </p:cNvPr>
          <p:cNvSpPr txBox="1"/>
          <p:nvPr/>
        </p:nvSpPr>
        <p:spPr>
          <a:xfrm>
            <a:off x="9490889" y="6448347"/>
            <a:ext cx="1184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CH" sz="1000" dirty="0">
                <a:latin typeface="Arial" panose="020B0604020202020204" pitchFamily="34" charset="0"/>
                <a:cs typeface="Arial" panose="020B0604020202020204" pitchFamily="34" charset="0"/>
              </a:rPr>
              <a:t>Giacomo Bozzola</a:t>
            </a:r>
          </a:p>
        </p:txBody>
      </p:sp>
    </p:spTree>
    <p:extLst>
      <p:ext uri="{BB962C8B-B14F-4D97-AF65-F5344CB8AC3E}">
        <p14:creationId xmlns:p14="http://schemas.microsoft.com/office/powerpoint/2010/main" val="791268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A16FCF1-72CF-4FCB-9D99-94BEE4B6FCC2}"/>
              </a:ext>
            </a:extLst>
          </p:cNvPr>
          <p:cNvSpPr txBox="1"/>
          <p:nvPr/>
        </p:nvSpPr>
        <p:spPr>
          <a:xfrm>
            <a:off x="934872" y="982272"/>
            <a:ext cx="3388419" cy="4560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i="1" kern="120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Tasks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3CCEA33-D0B5-4105-9037-A2A09960A45E}"/>
              </a:ext>
            </a:extLst>
          </p:cNvPr>
          <p:cNvSpPr txBox="1"/>
          <p:nvPr/>
        </p:nvSpPr>
        <p:spPr>
          <a:xfrm>
            <a:off x="5221862" y="1719619"/>
            <a:ext cx="5948831" cy="22479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1 – </a:t>
            </a:r>
            <a:r>
              <a:rPr lang="en-US" sz="2400" b="1" i="1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Preparazione</a:t>
            </a:r>
            <a:endParaRPr lang="en-US" sz="2400" b="1" i="1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1.1: </a:t>
            </a:r>
            <a:r>
              <a:rPr lang="en-US" sz="2200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Raccolta</a:t>
            </a:r>
            <a:r>
              <a:rPr lang="en-US" sz="2200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necessità</a:t>
            </a:r>
            <a:r>
              <a:rPr lang="en-US" sz="2200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startups</a:t>
            </a:r>
            <a:r>
              <a:rPr lang="en-US" sz="22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1.2:</a:t>
            </a:r>
            <a:r>
              <a:rPr lang="en-US" sz="2200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Raccolta</a:t>
            </a:r>
            <a:r>
              <a:rPr lang="en-US" sz="2200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competenze</a:t>
            </a:r>
            <a:endParaRPr lang="en-US" sz="2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1.3:</a:t>
            </a:r>
            <a:r>
              <a:rPr lang="en-US" sz="2200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Selezione</a:t>
            </a:r>
            <a:r>
              <a:rPr lang="en-US" sz="2200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startups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1.4:</a:t>
            </a:r>
            <a:r>
              <a:rPr lang="en-US" sz="2200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Matchmaking Coach-Startup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62A3C8F-239B-4945-9F7F-F5DB1053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175188"/>
            <a:ext cx="685800" cy="320040"/>
          </a:xfrm>
        </p:spPr>
        <p:txBody>
          <a:bodyPr vert="horz" lIns="91440" tIns="45720" rIns="91440" bIns="45720" rtlCol="0" anchor="ctr"/>
          <a:lstStyle/>
          <a:p>
            <a:fld id="{9A7FC6BD-188A-2B4E-9456-C6F8B82DD58E}" type="slidenum">
              <a:rPr lang="en-US" sz="2800" smtClean="0">
                <a:solidFill>
                  <a:schemeClr val="bg1"/>
                </a:solidFill>
              </a:rPr>
              <a:pPr/>
              <a:t>12</a:t>
            </a:fld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A78E51B-8F91-4A43-8D26-F847B0311946}"/>
              </a:ext>
            </a:extLst>
          </p:cNvPr>
          <p:cNvSpPr txBox="1"/>
          <p:nvPr/>
        </p:nvSpPr>
        <p:spPr>
          <a:xfrm>
            <a:off x="5221862" y="4016375"/>
            <a:ext cx="494185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2 – Operazioni</a:t>
            </a:r>
            <a:endParaRPr lang="it-IT" sz="2400" b="1" i="1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2.1: </a:t>
            </a:r>
            <a:r>
              <a:rPr lang="it-IT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Coaching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2.2: </a:t>
            </a:r>
            <a:r>
              <a:rPr lang="it-IT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2.3: </a:t>
            </a:r>
            <a:r>
              <a:rPr lang="it-IT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Eventi</a:t>
            </a:r>
            <a:r>
              <a:rPr lang="it-IT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</a:t>
            </a:r>
            <a:r>
              <a:rPr lang="it-IT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Pitch </a:t>
            </a:r>
            <a:r>
              <a:rPr lang="it-IT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Nights</a:t>
            </a:r>
            <a:r>
              <a:rPr lang="it-IT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63172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A16FCF1-72CF-4FCB-9D99-94BEE4B6FCC2}"/>
              </a:ext>
            </a:extLst>
          </p:cNvPr>
          <p:cNvSpPr txBox="1"/>
          <p:nvPr/>
        </p:nvSpPr>
        <p:spPr>
          <a:xfrm>
            <a:off x="934872" y="982272"/>
            <a:ext cx="3388419" cy="4560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i="1" kern="120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Tasks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3CCEA33-D0B5-4105-9037-A2A09960A45E}"/>
              </a:ext>
            </a:extLst>
          </p:cNvPr>
          <p:cNvSpPr txBox="1"/>
          <p:nvPr/>
        </p:nvSpPr>
        <p:spPr>
          <a:xfrm>
            <a:off x="5221862" y="1565329"/>
            <a:ext cx="5948831" cy="2867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400" b="1" i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M – Management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Creazione, Gestione e Organizzazione dei documenti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Tracking</a:t>
            </a:r>
            <a:r>
              <a:rPr lang="it-IT" sz="2200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delle operazioni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Supporto continuo per ogni necessità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 e Aggiornamenti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it-IT" sz="2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rgbClr val="FEFFFF"/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62A3C8F-239B-4945-9F7F-F5DB1053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175188"/>
            <a:ext cx="685800" cy="320040"/>
          </a:xfrm>
        </p:spPr>
        <p:txBody>
          <a:bodyPr vert="horz" lIns="91440" tIns="45720" rIns="91440" bIns="45720" rtlCol="0" anchor="ctr"/>
          <a:lstStyle/>
          <a:p>
            <a:fld id="{9A7FC6BD-188A-2B4E-9456-C6F8B82DD58E}" type="slidenum">
              <a:rPr lang="en-US" sz="2800" smtClean="0">
                <a:solidFill>
                  <a:schemeClr val="bg1"/>
                </a:solidFill>
              </a:rPr>
              <a:pPr/>
              <a:t>13</a:t>
            </a:fld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DA441BD-1552-4CC1-94CA-421B024E92C6}"/>
              </a:ext>
            </a:extLst>
          </p:cNvPr>
          <p:cNvSpPr txBox="1"/>
          <p:nvPr/>
        </p:nvSpPr>
        <p:spPr>
          <a:xfrm>
            <a:off x="5221862" y="3909363"/>
            <a:ext cx="574514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C – </a:t>
            </a:r>
            <a:r>
              <a:rPr lang="it-IT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endParaRPr lang="it-IT" sz="24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it-IT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Plan: stakeholders esterni &amp; stakeholders interni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Newsletter: aggiornamento mensile sull’andamento del progetto e i documenti aggiornati, disponibili anche su cartella online condivisa</a:t>
            </a:r>
          </a:p>
        </p:txBody>
      </p:sp>
    </p:spTree>
    <p:extLst>
      <p:ext uri="{BB962C8B-B14F-4D97-AF65-F5344CB8AC3E}">
        <p14:creationId xmlns:p14="http://schemas.microsoft.com/office/powerpoint/2010/main" val="1497479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A16FCF1-72CF-4FCB-9D99-94BEE4B6FCC2}"/>
              </a:ext>
            </a:extLst>
          </p:cNvPr>
          <p:cNvSpPr txBox="1"/>
          <p:nvPr/>
        </p:nvSpPr>
        <p:spPr>
          <a:xfrm>
            <a:off x="1098468" y="885651"/>
            <a:ext cx="3229803" cy="4624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i="1" kern="1200" dirty="0" err="1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Documenti</a:t>
            </a:r>
            <a:endParaRPr lang="en-US" sz="4400" b="1" i="1" kern="1200" dirty="0">
              <a:solidFill>
                <a:srgbClr val="FFFFFF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3CCEA33-D0B5-4105-9037-A2A09960A45E}"/>
              </a:ext>
            </a:extLst>
          </p:cNvPr>
          <p:cNvSpPr txBox="1"/>
          <p:nvPr/>
        </p:nvSpPr>
        <p:spPr>
          <a:xfrm>
            <a:off x="4978708" y="885651"/>
            <a:ext cx="6525220" cy="4616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D1.1: Checklist SWOT, Pitch Night,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Suggerimenti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Strumenti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D1.2: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Competenze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Disponibilità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D1.3: Startups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D1.4: Matchmaking Table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D1.5: NDA e Data Privacy</a:t>
            </a:r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D2.1 A: Feedback Coaches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D2.1 B: Feedback Startups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D2.2: Feedback Pitch Night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62A3C8F-239B-4945-9F7F-F5DB1053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 vert="horz" lIns="91440" tIns="45720" rIns="91440" bIns="45720" rtlCol="0" anchor="ctr"/>
          <a:lstStyle/>
          <a:p>
            <a:fld id="{9A7FC6BD-188A-2B4E-9456-C6F8B82DD58E}" type="slidenum">
              <a:rPr lang="en-US" sz="2800" smtClean="0"/>
              <a:pPr/>
              <a:t>14</a:t>
            </a:fld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2513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A16FCF1-72CF-4FCB-9D99-94BEE4B6FCC2}"/>
              </a:ext>
            </a:extLst>
          </p:cNvPr>
          <p:cNvSpPr txBox="1"/>
          <p:nvPr/>
        </p:nvSpPr>
        <p:spPr>
          <a:xfrm>
            <a:off x="838199" y="291090"/>
            <a:ext cx="10515599" cy="9326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GANTT</a:t>
            </a:r>
            <a:endParaRPr lang="en-US" sz="5400" kern="120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115E43-049F-4FA8-851F-A790957F2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32938" y="-6032938"/>
            <a:ext cx="126124" cy="12192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62A3C8F-239B-4945-9F7F-F5DB1053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9A7FC6BD-188A-2B4E-9456-C6F8B82DD58E}" type="slidenum">
              <a:rPr lang="en-US" sz="2800" smtClean="0"/>
              <a:pPr/>
              <a:t>15</a:t>
            </a:fld>
            <a:endParaRPr lang="en-US" sz="2800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2BCE2120-39AA-40EC-AA81-E519036182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588850"/>
              </p:ext>
            </p:extLst>
          </p:nvPr>
        </p:nvGraphicFramePr>
        <p:xfrm>
          <a:off x="838200" y="1997057"/>
          <a:ext cx="10515605" cy="4244855"/>
        </p:xfrm>
        <a:graphic>
          <a:graphicData uri="http://schemas.openxmlformats.org/drawingml/2006/table">
            <a:tbl>
              <a:tblPr/>
              <a:tblGrid>
                <a:gridCol w="834959">
                  <a:extLst>
                    <a:ext uri="{9D8B030D-6E8A-4147-A177-3AD203B41FA5}">
                      <a16:colId xmlns:a16="http://schemas.microsoft.com/office/drawing/2014/main" val="4134550059"/>
                    </a:ext>
                  </a:extLst>
                </a:gridCol>
                <a:gridCol w="893379">
                  <a:extLst>
                    <a:ext uri="{9D8B030D-6E8A-4147-A177-3AD203B41FA5}">
                      <a16:colId xmlns:a16="http://schemas.microsoft.com/office/drawing/2014/main" val="4072600962"/>
                    </a:ext>
                  </a:extLst>
                </a:gridCol>
                <a:gridCol w="953963">
                  <a:extLst>
                    <a:ext uri="{9D8B030D-6E8A-4147-A177-3AD203B41FA5}">
                      <a16:colId xmlns:a16="http://schemas.microsoft.com/office/drawing/2014/main" val="2361017299"/>
                    </a:ext>
                  </a:extLst>
                </a:gridCol>
                <a:gridCol w="834959">
                  <a:extLst>
                    <a:ext uri="{9D8B030D-6E8A-4147-A177-3AD203B41FA5}">
                      <a16:colId xmlns:a16="http://schemas.microsoft.com/office/drawing/2014/main" val="3269729923"/>
                    </a:ext>
                  </a:extLst>
                </a:gridCol>
                <a:gridCol w="826697">
                  <a:extLst>
                    <a:ext uri="{9D8B030D-6E8A-4147-A177-3AD203B41FA5}">
                      <a16:colId xmlns:a16="http://schemas.microsoft.com/office/drawing/2014/main" val="2715875138"/>
                    </a:ext>
                  </a:extLst>
                </a:gridCol>
                <a:gridCol w="903804">
                  <a:extLst>
                    <a:ext uri="{9D8B030D-6E8A-4147-A177-3AD203B41FA5}">
                      <a16:colId xmlns:a16="http://schemas.microsoft.com/office/drawing/2014/main" val="2446965000"/>
                    </a:ext>
                  </a:extLst>
                </a:gridCol>
                <a:gridCol w="890036">
                  <a:extLst>
                    <a:ext uri="{9D8B030D-6E8A-4147-A177-3AD203B41FA5}">
                      <a16:colId xmlns:a16="http://schemas.microsoft.com/office/drawing/2014/main" val="1562240513"/>
                    </a:ext>
                  </a:extLst>
                </a:gridCol>
                <a:gridCol w="901051">
                  <a:extLst>
                    <a:ext uri="{9D8B030D-6E8A-4147-A177-3AD203B41FA5}">
                      <a16:colId xmlns:a16="http://schemas.microsoft.com/office/drawing/2014/main" val="2646055799"/>
                    </a:ext>
                  </a:extLst>
                </a:gridCol>
                <a:gridCol w="862497">
                  <a:extLst>
                    <a:ext uri="{9D8B030D-6E8A-4147-A177-3AD203B41FA5}">
                      <a16:colId xmlns:a16="http://schemas.microsoft.com/office/drawing/2014/main" val="2157418665"/>
                    </a:ext>
                  </a:extLst>
                </a:gridCol>
                <a:gridCol w="653565">
                  <a:extLst>
                    <a:ext uri="{9D8B030D-6E8A-4147-A177-3AD203B41FA5}">
                      <a16:colId xmlns:a16="http://schemas.microsoft.com/office/drawing/2014/main" val="967736938"/>
                    </a:ext>
                  </a:extLst>
                </a:gridCol>
                <a:gridCol w="653565">
                  <a:extLst>
                    <a:ext uri="{9D8B030D-6E8A-4147-A177-3AD203B41FA5}">
                      <a16:colId xmlns:a16="http://schemas.microsoft.com/office/drawing/2014/main" val="897604494"/>
                    </a:ext>
                  </a:extLst>
                </a:gridCol>
                <a:gridCol w="653565">
                  <a:extLst>
                    <a:ext uri="{9D8B030D-6E8A-4147-A177-3AD203B41FA5}">
                      <a16:colId xmlns:a16="http://schemas.microsoft.com/office/drawing/2014/main" val="3240044630"/>
                    </a:ext>
                  </a:extLst>
                </a:gridCol>
                <a:gridCol w="653565">
                  <a:extLst>
                    <a:ext uri="{9D8B030D-6E8A-4147-A177-3AD203B41FA5}">
                      <a16:colId xmlns:a16="http://schemas.microsoft.com/office/drawing/2014/main" val="3801444033"/>
                    </a:ext>
                  </a:extLst>
                </a:gridCol>
              </a:tblGrid>
              <a:tr h="229157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giu-21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lug-21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ago-21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set-21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ott-21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nov-21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dic-21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gen-22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feb-22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mar-22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apr-22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mag-22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giu-22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89589"/>
                  </a:ext>
                </a:extLst>
              </a:tr>
              <a:tr h="316979">
                <a:tc gridSpan="7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 Preparazione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514582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522047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338941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66612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1049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Finalizzazione Documenti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124675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 Operazioni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976286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1831636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476612"/>
                  </a:ext>
                </a:extLst>
              </a:tr>
              <a:tr h="22915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 #1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 #2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 #3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 #4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455766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 Comunicazione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007669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Newsletter Mensile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035" marR="98035" marT="49017" marB="4901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075606"/>
                  </a:ext>
                </a:extLst>
              </a:tr>
              <a:tr h="22915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</a:t>
                      </a:r>
                      <a:endParaRPr lang="it-IT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2" marR="10212" marT="102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178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816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185FF57-41A2-4377-B846-2458BBB7BC99}"/>
              </a:ext>
            </a:extLst>
          </p:cNvPr>
          <p:cNvSpPr txBox="1"/>
          <p:nvPr/>
        </p:nvSpPr>
        <p:spPr>
          <a:xfrm>
            <a:off x="1047280" y="759805"/>
            <a:ext cx="103065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i="1" kern="120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Project Management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B2AFB65-6D9A-43B5-BB04-AC33BBA4763F}"/>
              </a:ext>
            </a:extLst>
          </p:cNvPr>
          <p:cNvSpPr txBox="1"/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Il Rotary Club Lugano-Lago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fornisce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competenze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propri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soci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…..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l’USC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fornisce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proprie</a:t>
            </a:r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 startups…….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Il Project Management Team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provvedono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al resto!</a:t>
            </a:r>
          </a:p>
        </p:txBody>
      </p:sp>
      <p:pic>
        <p:nvPicPr>
          <p:cNvPr id="8" name="Graphic 7" descr="Head with Gears">
            <a:extLst>
              <a:ext uri="{FF2B5EF4-FFF2-40B4-BE49-F238E27FC236}">
                <a16:creationId xmlns:a16="http://schemas.microsoft.com/office/drawing/2014/main" id="{F922CA1D-7FEC-4E95-B763-8DD017F5F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8408" y="2492376"/>
            <a:ext cx="3563372" cy="3563372"/>
          </a:xfrm>
          <a:prstGeom prst="rect">
            <a:avLst/>
          </a:prstGeom>
        </p:spPr>
      </p:pic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FB78516-DC5E-44E8-8CE4-2ED9350B9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 vert="horz" lIns="91440" tIns="45720" rIns="91440" bIns="45720" rtlCol="0" anchor="ctr"/>
          <a:lstStyle/>
          <a:p>
            <a:fld id="{9A7FC6BD-188A-2B4E-9456-C6F8B82DD58E}" type="slidenum">
              <a:rPr lang="en-US" sz="2800" smtClean="0"/>
              <a:pPr/>
              <a:t>16</a:t>
            </a:fld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0206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91D711-9825-B948-9CFA-EB861649D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en-US" sz="5000" dirty="0" err="1">
                <a:solidFill>
                  <a:srgbClr val="FFFFFF"/>
                </a:solidFill>
              </a:rPr>
              <a:t>Grazie</a:t>
            </a:r>
            <a:br>
              <a:rPr lang="en-US" sz="5000" dirty="0">
                <a:solidFill>
                  <a:srgbClr val="FFFFFF"/>
                </a:solidFill>
              </a:rPr>
            </a:br>
            <a:r>
              <a:rPr lang="en-US" sz="5000" dirty="0">
                <a:solidFill>
                  <a:srgbClr val="FFFFFF"/>
                </a:solidFill>
              </a:rPr>
              <a:t> </a:t>
            </a:r>
            <a:r>
              <a:rPr lang="en-US" sz="5000" dirty="0" err="1">
                <a:solidFill>
                  <a:srgbClr val="FFFFFF"/>
                </a:solidFill>
              </a:rPr>
              <a:t>dell’attenzione</a:t>
            </a:r>
            <a:r>
              <a:rPr lang="en-US" sz="50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BCC4F2-DBFD-B04E-B203-AD8129DEF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endParaRPr lang="en-US" sz="3200" dirty="0">
              <a:solidFill>
                <a:srgbClr val="FFFFFF"/>
              </a:solidFill>
            </a:endParaRPr>
          </a:p>
          <a:p>
            <a:pPr algn="r"/>
            <a:r>
              <a:rPr lang="en-US" sz="3200" dirty="0" err="1">
                <a:solidFill>
                  <a:srgbClr val="FFFFFF"/>
                </a:solidFill>
              </a:rPr>
              <a:t>Domande</a:t>
            </a:r>
            <a:r>
              <a:rPr lang="en-US" sz="3200" dirty="0">
                <a:solidFill>
                  <a:srgbClr val="FFFFFF"/>
                </a:solidFill>
              </a:rPr>
              <a:t>?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 descr="Questions">
            <a:extLst>
              <a:ext uri="{FF2B5EF4-FFF2-40B4-BE49-F238E27FC236}">
                <a16:creationId xmlns:a16="http://schemas.microsoft.com/office/drawing/2014/main" id="{E880E3F3-E63D-8E40-AB19-62D834443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000" y="699753"/>
            <a:ext cx="5459470" cy="545947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514CE-B1C6-1440-9CA8-0902D76B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A7FC6BD-188A-2B4E-9456-C6F8B82DD58E}" type="slidenum">
              <a:rPr lang="en-US" sz="2800" smtClean="0"/>
              <a:pPr/>
              <a:t>17</a:t>
            </a:fld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06F452-9DFD-7F45-91E3-6A0A34F1AF9F}"/>
              </a:ext>
            </a:extLst>
          </p:cNvPr>
          <p:cNvSpPr txBox="1"/>
          <p:nvPr/>
        </p:nvSpPr>
        <p:spPr>
          <a:xfrm>
            <a:off x="1390650" y="164602"/>
            <a:ext cx="2781300" cy="12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7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7B6505-2B7B-224A-A342-93A708C5B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 fontScale="90000"/>
          </a:bodyPr>
          <a:lstStyle/>
          <a:p>
            <a:r>
              <a:rPr lang="it-IT" b="1" i="1">
                <a:solidFill>
                  <a:srgbClr val="FFFFFF"/>
                </a:solidFill>
              </a:rPr>
              <a:t>Perché</a:t>
            </a:r>
            <a:br>
              <a:rPr lang="it-IT" sz="4100">
                <a:solidFill>
                  <a:srgbClr val="FFFFFF"/>
                </a:solidFill>
              </a:rPr>
            </a:br>
            <a:br>
              <a:rPr lang="it-IT" sz="4100">
                <a:solidFill>
                  <a:srgbClr val="FFFFFF"/>
                </a:solidFill>
              </a:rPr>
            </a:br>
            <a:r>
              <a:rPr lang="it-IT" sz="4100">
                <a:solidFill>
                  <a:srgbClr val="FFFFFF"/>
                </a:solidFill>
              </a:rPr>
              <a:t>“Il servizio al    di sopra dell’interesse personale”: </a:t>
            </a:r>
            <a:br>
              <a:rPr lang="it-IT" sz="4100">
                <a:solidFill>
                  <a:srgbClr val="FFFFFF"/>
                </a:solidFill>
              </a:rPr>
            </a:br>
            <a:br>
              <a:rPr lang="it-IT" sz="4100">
                <a:solidFill>
                  <a:srgbClr val="FFFFFF"/>
                </a:solidFill>
              </a:rPr>
            </a:br>
            <a:r>
              <a:rPr lang="it-IT" sz="4100">
                <a:solidFill>
                  <a:srgbClr val="FFFFFF"/>
                </a:solidFill>
              </a:rPr>
              <a:t>dedichiamo il nostro tempo</a:t>
            </a:r>
            <a:br>
              <a:rPr lang="it-IT" sz="4100">
                <a:solidFill>
                  <a:srgbClr val="FFFFFF"/>
                </a:solidFill>
              </a:rPr>
            </a:br>
            <a:endParaRPr lang="it-IT" sz="41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7E7ED-DAD5-E74D-ACED-DD1F929A2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 lnSpcReduction="10000"/>
          </a:bodyPr>
          <a:lstStyle/>
          <a:p>
            <a:pPr marL="661307" lvl="1" indent="-204107">
              <a:spcBef>
                <a:spcPts val="600"/>
              </a:spcBef>
              <a:defRPr sz="1800"/>
            </a:pPr>
            <a:r>
              <a:rPr lang="it-IT" sz="200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Contribuire al successo delle startup ticinesi</a:t>
            </a:r>
          </a:p>
          <a:p>
            <a:pPr marL="661307" lvl="1" indent="-204107">
              <a:spcBef>
                <a:spcPts val="600"/>
              </a:spcBef>
              <a:defRPr sz="1800"/>
            </a:pPr>
            <a:endParaRPr lang="it-IT" sz="200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1118507" lvl="2" indent="-204107">
              <a:spcBef>
                <a:spcPts val="600"/>
              </a:spcBef>
              <a:defRPr sz="1800"/>
            </a:pPr>
            <a:r>
              <a:rPr lang="it-IT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USI Startup Centre</a:t>
            </a:r>
          </a:p>
          <a:p>
            <a:pPr marL="1118507" lvl="2" indent="-204107">
              <a:spcBef>
                <a:spcPts val="600"/>
              </a:spcBef>
              <a:defRPr sz="1800"/>
            </a:pPr>
            <a:r>
              <a:rPr lang="it-IT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Fondazione AGIRE, Tecnopolo, Camera di Commercio</a:t>
            </a:r>
          </a:p>
          <a:p>
            <a:pPr marL="661307" lvl="1" indent="-204107">
              <a:spcBef>
                <a:spcPts val="600"/>
              </a:spcBef>
              <a:defRPr sz="1800"/>
            </a:pPr>
            <a:endParaRPr lang="it-IT" sz="280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661307" lvl="1" indent="-204107">
              <a:spcBef>
                <a:spcPts val="600"/>
              </a:spcBef>
              <a:defRPr sz="1800"/>
            </a:pPr>
            <a:r>
              <a:rPr lang="it-IT" sz="200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Sfruttare le nostre competenze professionali, metterci a disposizione delle imprese locali</a:t>
            </a:r>
          </a:p>
          <a:p>
            <a:pPr marL="661307" lvl="1" indent="-204107">
              <a:spcBef>
                <a:spcPts val="600"/>
              </a:spcBef>
              <a:defRPr sz="1800"/>
            </a:pPr>
            <a:endParaRPr lang="it-IT" sz="200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661307" lvl="1" indent="-204107">
              <a:spcBef>
                <a:spcPts val="600"/>
              </a:spcBef>
              <a:defRPr sz="1800"/>
            </a:pPr>
            <a:r>
              <a:rPr lang="it-IT" sz="200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Promuovere anche l’amicizia e il lavoro di squadra nel nostro Club</a:t>
            </a:r>
          </a:p>
          <a:p>
            <a:pPr marL="661307" lvl="1" indent="-204107">
              <a:spcBef>
                <a:spcPts val="600"/>
              </a:spcBef>
              <a:defRPr sz="1800"/>
            </a:pPr>
            <a:endParaRPr lang="it-IT" sz="200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661307" lvl="1" indent="-204107">
              <a:spcBef>
                <a:spcPts val="600"/>
              </a:spcBef>
              <a:defRPr sz="1800"/>
            </a:pPr>
            <a:r>
              <a:rPr lang="it-IT" sz="200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Aumentare la nostra visibilità attraverso conferenze stampa, presenza sui media oppure presentare alle istituzioni</a:t>
            </a:r>
            <a:br>
              <a:rPr lang="it-IT" sz="200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endParaRPr lang="it-IT" sz="2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988769-7526-A745-9AF6-92DCFF8435B2}"/>
              </a:ext>
            </a:extLst>
          </p:cNvPr>
          <p:cNvSpPr txBox="1"/>
          <p:nvPr/>
        </p:nvSpPr>
        <p:spPr>
          <a:xfrm>
            <a:off x="4654300" y="5754924"/>
            <a:ext cx="6434613" cy="769441"/>
          </a:xfrm>
          <a:prstGeom prst="rect">
            <a:avLst/>
          </a:prstGeom>
          <a:solidFill>
            <a:srgbClr val="4372C4"/>
          </a:solidFill>
        </p:spPr>
        <p:txBody>
          <a:bodyPr wrap="square" rtlCol="0" anchor="ctr">
            <a:spAutoFit/>
          </a:bodyPr>
          <a:lstStyle/>
          <a:p>
            <a:pPr algn="ctr"/>
            <a:endParaRPr lang="it-IT" sz="2000" b="1">
              <a:solidFill>
                <a:schemeClr val="bg1"/>
              </a:solidFill>
            </a:endParaRPr>
          </a:p>
          <a:p>
            <a:pPr algn="ctr"/>
            <a:r>
              <a:rPr lang="it-IT" sz="2400" b="1">
                <a:solidFill>
                  <a:schemeClr val="bg1"/>
                </a:solidFill>
              </a:rPr>
              <a:t>USI può promuovere e coordinare l’iniziativa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BF7D19-F0FB-D649-B0E8-EB7BEE75B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6BD-188A-2B4E-9456-C6F8B82DD58E}" type="slidenum">
              <a:rPr lang="it-IT" sz="2800" smtClean="0"/>
              <a:t>2</a:t>
            </a:fld>
            <a:endParaRPr lang="it-IT" sz="2800"/>
          </a:p>
        </p:txBody>
      </p:sp>
    </p:spTree>
    <p:extLst>
      <p:ext uri="{BB962C8B-B14F-4D97-AF65-F5344CB8AC3E}">
        <p14:creationId xmlns:p14="http://schemas.microsoft.com/office/powerpoint/2010/main" val="2471623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E6760941-EF99-4F61-A95D-3C3E7C08D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Freeform 5">
            <a:extLst>
              <a:ext uri="{FF2B5EF4-FFF2-40B4-BE49-F238E27FC236}">
                <a16:creationId xmlns:a16="http://schemas.microsoft.com/office/drawing/2014/main" id="{44D9B9FF-D6DA-4F69-B4A0-BA1550D65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84269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4" name="Freeform 6">
            <a:extLst>
              <a:ext uri="{FF2B5EF4-FFF2-40B4-BE49-F238E27FC236}">
                <a16:creationId xmlns:a16="http://schemas.microsoft.com/office/drawing/2014/main" id="{A7DC0AF9-0747-4070-A6D7-DF3681B9E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6839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6" name="Freeform 7">
            <a:extLst>
              <a:ext uri="{FF2B5EF4-FFF2-40B4-BE49-F238E27FC236}">
                <a16:creationId xmlns:a16="http://schemas.microsoft.com/office/drawing/2014/main" id="{74612EAD-0A8C-4C44-AFE1-3DF0669AC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8850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8" name="Rectangle 8">
            <a:extLst>
              <a:ext uri="{FF2B5EF4-FFF2-40B4-BE49-F238E27FC236}">
                <a16:creationId xmlns:a16="http://schemas.microsoft.com/office/drawing/2014/main" id="{C2D46295-4D0D-487B-8972-141A047FB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24043"/>
            <a:ext cx="5288862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FED648-01A3-6F4C-B3AF-362A60FA8D3A}"/>
              </a:ext>
            </a:extLst>
          </p:cNvPr>
          <p:cNvSpPr txBox="1"/>
          <p:nvPr/>
        </p:nvSpPr>
        <p:spPr>
          <a:xfrm>
            <a:off x="351692" y="1357766"/>
            <a:ext cx="4765854" cy="35413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4800" b="1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Rotariani:  Ottenere risultati positivi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D7B3FFF-F00B-1E48-A22C-D90FEFADB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855682"/>
              </p:ext>
            </p:extLst>
          </p:nvPr>
        </p:nvGraphicFramePr>
        <p:xfrm>
          <a:off x="5904936" y="155933"/>
          <a:ext cx="5943673" cy="654613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219349">
                  <a:extLst>
                    <a:ext uri="{9D8B030D-6E8A-4147-A177-3AD203B41FA5}">
                      <a16:colId xmlns:a16="http://schemas.microsoft.com/office/drawing/2014/main" val="2653765767"/>
                    </a:ext>
                  </a:extLst>
                </a:gridCol>
                <a:gridCol w="3724324">
                  <a:extLst>
                    <a:ext uri="{9D8B030D-6E8A-4147-A177-3AD203B41FA5}">
                      <a16:colId xmlns:a16="http://schemas.microsoft.com/office/drawing/2014/main" val="3073537506"/>
                    </a:ext>
                  </a:extLst>
                </a:gridCol>
              </a:tblGrid>
              <a:tr h="814322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FFFFFF"/>
                          </a:solidFill>
                        </a:rPr>
                        <a:t>Punti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</a:rPr>
                        <a:t> di forza del Club</a:t>
                      </a:r>
                    </a:p>
                  </a:txBody>
                  <a:tcPr marL="191062" marR="114637" marT="114637" marB="114637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FFFFFF"/>
                          </a:solidFill>
                        </a:rPr>
                        <a:t>Aree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FFFF"/>
                          </a:solidFill>
                        </a:rPr>
                        <a:t>chiave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191062" marR="114637" marT="114637" marB="11463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180760"/>
                  </a:ext>
                </a:extLst>
              </a:tr>
              <a:tr h="2646389"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Competenze</a:t>
                      </a:r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91062" marR="114637" marT="114637" marB="114637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Aspetti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finanziari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legali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e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fiscali</a:t>
                      </a:r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Diritto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commerciale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proprietà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intellettuale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IT e compliance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Marketing e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vendite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Business Plan,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Ricerca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fondi</a:t>
                      </a:r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Relazioni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istituzionali</a:t>
                      </a:r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Competenze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settoriali</a:t>
                      </a:r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Communicazione</a:t>
                      </a:r>
                      <a:endParaRPr lang="it-IT" sz="18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91062" marR="114637" marT="114637" marB="11463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904969"/>
                  </a:ext>
                </a:extLst>
              </a:tr>
              <a:tr h="1683606"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Spirito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di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squadra</a:t>
                      </a:r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91062" marR="114637" marT="114637" marB="114637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CH" sz="1800" dirty="0"/>
                        <a:t>Sostenere le startup da diversi punti di vista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CH" sz="1800" dirty="0"/>
                        <a:t>Condividere consigli (arricchire il know-how dell’USI)</a:t>
                      </a:r>
                    </a:p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91062" marR="114637" marT="114637" marB="11463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93913"/>
                  </a:ext>
                </a:extLst>
              </a:tr>
              <a:tr h="1401816"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Capacità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di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analisi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e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diagnosi</a:t>
                      </a:r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91062" marR="114637" marT="114637" marB="114637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en-US" sz="1800" dirty="0" err="1"/>
                        <a:t>Porre</a:t>
                      </a:r>
                      <a:r>
                        <a:rPr lang="en-US" sz="1800" dirty="0"/>
                        <a:t> le </a:t>
                      </a:r>
                      <a:r>
                        <a:rPr lang="en-US" sz="1800" dirty="0" err="1"/>
                        <a:t>domande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giuste</a:t>
                      </a:r>
                      <a:r>
                        <a:rPr lang="en-US" sz="1800" dirty="0"/>
                        <a:t> al </a:t>
                      </a:r>
                      <a:r>
                        <a:rPr lang="en-US" sz="1800" dirty="0" err="1"/>
                        <a:t>momento</a:t>
                      </a:r>
                      <a:r>
                        <a:rPr lang="en-US" sz="1800" dirty="0"/>
                        <a:t> giusto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en-US" sz="1800" dirty="0" err="1"/>
                        <a:t>Trovare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l’approccio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corretto</a:t>
                      </a:r>
                      <a:endParaRPr lang="en-US" sz="1800" dirty="0"/>
                    </a:p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91062" marR="114637" marT="114637" marB="11463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61435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902AB-9A16-B946-9CF0-C55660976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A7FC6BD-188A-2B4E-9456-C6F8B82DD58E}" type="slidenum">
              <a:rPr lang="it-IT" sz="2800" smtClean="0"/>
              <a:pPr/>
              <a:t>3</a:t>
            </a:fld>
            <a:endParaRPr lang="it-IT" sz="2800"/>
          </a:p>
        </p:txBody>
      </p:sp>
    </p:spTree>
    <p:extLst>
      <p:ext uri="{BB962C8B-B14F-4D97-AF65-F5344CB8AC3E}">
        <p14:creationId xmlns:p14="http://schemas.microsoft.com/office/powerpoint/2010/main" val="17655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7B6505-2B7B-224A-A342-93A708C5B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3200" b="1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Proposta</a:t>
            </a:r>
            <a:br>
              <a:rPr lang="it-IT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it-IT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it-IT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Sviluppare un piano operativo di sostegno per </a:t>
            </a:r>
            <a:r>
              <a:rPr lang="it-IT" sz="3200">
                <a:solidFill>
                  <a:srgbClr val="FFFFFF"/>
                </a:solidFill>
              </a:rPr>
              <a:t>le</a:t>
            </a:r>
            <a:r>
              <a:rPr lang="it-IT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startup</a:t>
            </a:r>
            <a:br>
              <a:rPr lang="it-IT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it-IT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it-IT" sz="32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7E7ED-DAD5-E74D-ACED-DD1F929A2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120" y="1280161"/>
            <a:ext cx="3758536" cy="4529796"/>
          </a:xfrm>
        </p:spPr>
        <p:txBody>
          <a:bodyPr vert="horz" lIns="91440" tIns="45720" rIns="91440" bIns="45720" rtlCol="0">
            <a:normAutofit/>
          </a:bodyPr>
          <a:lstStyle/>
          <a:p>
            <a:pPr marL="661307" lvl="1" indent="-204107">
              <a:spcBef>
                <a:spcPts val="600"/>
              </a:spcBef>
              <a:defRPr sz="1800"/>
            </a:pPr>
            <a:r>
              <a:rPr lang="it-IT" sz="2000">
                <a:latin typeface="Arial"/>
                <a:ea typeface="Arial"/>
                <a:cs typeface="Arial"/>
                <a:sym typeface="Arial"/>
              </a:rPr>
              <a:t>Beneficiare delle ampie competenze dei Rotariani</a:t>
            </a:r>
          </a:p>
          <a:p>
            <a:pPr marL="661307" lvl="1" indent="-204107">
              <a:spcBef>
                <a:spcPts val="600"/>
              </a:spcBef>
              <a:defRPr sz="1800"/>
            </a:pPr>
            <a:endParaRPr lang="it-IT" sz="2000">
              <a:latin typeface="Arial"/>
              <a:ea typeface="Arial"/>
              <a:cs typeface="Arial"/>
              <a:sym typeface="Arial"/>
            </a:endParaRPr>
          </a:p>
          <a:p>
            <a:pPr marL="661307" lvl="1" indent="-204107">
              <a:spcBef>
                <a:spcPts val="600"/>
              </a:spcBef>
              <a:defRPr sz="1800"/>
            </a:pPr>
            <a:r>
              <a:rPr lang="it-IT" sz="2000">
                <a:latin typeface="Arial"/>
                <a:ea typeface="Arial"/>
                <a:cs typeface="Arial"/>
                <a:sym typeface="Arial"/>
              </a:rPr>
              <a:t>Aiutare gli imprenditori a prevenire i problemi tipici delle giovani imprese  </a:t>
            </a:r>
          </a:p>
          <a:p>
            <a:pPr marL="661307" lvl="1" indent="-204107">
              <a:spcBef>
                <a:spcPts val="600"/>
              </a:spcBef>
              <a:defRPr sz="1800"/>
            </a:pPr>
            <a:endParaRPr lang="it-IT" sz="2000">
              <a:latin typeface="Arial"/>
              <a:ea typeface="Arial"/>
              <a:cs typeface="Arial"/>
              <a:sym typeface="Arial"/>
            </a:endParaRPr>
          </a:p>
          <a:p>
            <a:pPr marL="661307" lvl="1" indent="-204107">
              <a:spcBef>
                <a:spcPts val="600"/>
              </a:spcBef>
              <a:defRPr sz="1800"/>
            </a:pPr>
            <a:r>
              <a:rPr lang="it-IT" sz="2000">
                <a:latin typeface="Arial"/>
                <a:ea typeface="Arial"/>
                <a:cs typeface="Arial"/>
                <a:sym typeface="Arial"/>
              </a:rPr>
              <a:t>Sostenere le iniziative in corso, non sostituirle</a:t>
            </a:r>
          </a:p>
          <a:p>
            <a:pPr marL="661307" lvl="1" indent="-204107">
              <a:spcBef>
                <a:spcPts val="600"/>
              </a:spcBef>
              <a:defRPr sz="1800"/>
            </a:pPr>
            <a:endParaRPr lang="it-IT" sz="2000">
              <a:latin typeface="Arial"/>
              <a:ea typeface="Arial"/>
              <a:cs typeface="Arial"/>
              <a:sym typeface="Arial"/>
            </a:endParaRPr>
          </a:p>
          <a:p>
            <a:pPr marL="661307" lvl="1" indent="-204107">
              <a:spcBef>
                <a:spcPts val="600"/>
              </a:spcBef>
              <a:defRPr sz="1800"/>
            </a:pPr>
            <a:r>
              <a:rPr lang="it-IT" sz="2000">
                <a:latin typeface="Arial"/>
                <a:ea typeface="Arial"/>
                <a:cs typeface="Arial"/>
                <a:sym typeface="Arial"/>
              </a:rPr>
              <a:t>Gestire opportunamente la logistica (in presenza, online)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988769-7526-A745-9AF6-92DCFF8435B2}"/>
              </a:ext>
            </a:extLst>
          </p:cNvPr>
          <p:cNvSpPr txBox="1"/>
          <p:nvPr/>
        </p:nvSpPr>
        <p:spPr>
          <a:xfrm>
            <a:off x="9172135" y="2235201"/>
            <a:ext cx="2863075" cy="275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defRPr sz="1800"/>
            </a:pPr>
            <a:endParaRPr lang="it-IT" sz="2000" b="1">
              <a:solidFill>
                <a:srgbClr val="FFFFFF"/>
              </a:solidFill>
            </a:endParaRPr>
          </a:p>
          <a:p>
            <a:pPr lvl="0" algn="ctr">
              <a:defRPr sz="1800"/>
            </a:pPr>
            <a:endParaRPr lang="it-IT" sz="2000" b="1">
              <a:solidFill>
                <a:srgbClr val="FFFFFF"/>
              </a:solidFill>
            </a:endParaRPr>
          </a:p>
          <a:p>
            <a:pPr lvl="0" algn="ctr">
              <a:defRPr sz="1800"/>
            </a:pPr>
            <a:r>
              <a:rPr lang="it-IT" sz="2400" b="1">
                <a:solidFill>
                  <a:srgbClr val="FFFFFF"/>
                </a:solidFill>
              </a:rPr>
              <a:t>Gli imprenditori possono implementare le </a:t>
            </a:r>
          </a:p>
          <a:p>
            <a:pPr lvl="0" algn="ctr">
              <a:defRPr sz="1800"/>
            </a:pPr>
            <a:r>
              <a:rPr lang="it-IT" sz="2400" b="1">
                <a:solidFill>
                  <a:srgbClr val="FFFFFF"/>
                </a:solidFill>
              </a:rPr>
              <a:t>”Best Practice”</a:t>
            </a:r>
          </a:p>
          <a:p>
            <a:pPr lvl="0" algn="ctr">
              <a:defRPr sz="1800"/>
            </a:pPr>
            <a:r>
              <a:rPr lang="it-IT" sz="2400" b="1">
                <a:solidFill>
                  <a:srgbClr val="FFFFFF"/>
                </a:solidFill>
              </a:rPr>
              <a:t> da subito!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9CDF70BE-E6BB-7F41-95F2-6E913FC66D2B}"/>
              </a:ext>
            </a:extLst>
          </p:cNvPr>
          <p:cNvSpPr/>
          <p:nvPr/>
        </p:nvSpPr>
        <p:spPr>
          <a:xfrm>
            <a:off x="8190533" y="3037446"/>
            <a:ext cx="981602" cy="780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4197C-B95E-9C48-A80D-7B1E5FC05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A7FC6BD-188A-2B4E-9456-C6F8B82DD58E}" type="slidenum">
              <a:rPr lang="it-IT" sz="2800" smtClean="0"/>
              <a:pPr/>
              <a:t>4</a:t>
            </a:fld>
            <a:endParaRPr lang="it-IT" sz="2800"/>
          </a:p>
        </p:txBody>
      </p:sp>
    </p:spTree>
    <p:extLst>
      <p:ext uri="{BB962C8B-B14F-4D97-AF65-F5344CB8AC3E}">
        <p14:creationId xmlns:p14="http://schemas.microsoft.com/office/powerpoint/2010/main" val="1804944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7B6505-2B7B-224A-A342-93A708C5B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it-IT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Avvio dell’iniziativa</a:t>
            </a:r>
            <a:br>
              <a:rPr lang="it-IT" b="1" i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br>
              <a:rPr lang="it-IT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it-IT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Presentazione del piano al Club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7E7ED-DAD5-E74D-ACED-DD1F929A2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29" y="1219199"/>
            <a:ext cx="6250940" cy="418697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661307" lvl="1">
              <a:spcBef>
                <a:spcPts val="600"/>
              </a:spcBef>
              <a:defRPr sz="1800"/>
            </a:pPr>
            <a:r>
              <a:rPr lang="it-IT" sz="2000">
                <a:sym typeface="Arial"/>
              </a:rPr>
              <a:t>Creare il Team (Becker, Widegren, Cattaneo, Bianda, Moresi) insieme con il partners dell’USI Startup Centre e Project Management (Antonacci, Bozzola)</a:t>
            </a:r>
          </a:p>
          <a:p>
            <a:pPr marL="432707" lvl="1" indent="0">
              <a:spcBef>
                <a:spcPts val="600"/>
              </a:spcBef>
              <a:buNone/>
              <a:defRPr sz="1800"/>
            </a:pPr>
            <a:endParaRPr lang="it-IT" sz="2000">
              <a:sym typeface="Arial"/>
            </a:endParaRPr>
          </a:p>
          <a:p>
            <a:pPr marL="661307" lvl="1">
              <a:spcBef>
                <a:spcPts val="600"/>
              </a:spcBef>
              <a:defRPr sz="1800"/>
            </a:pPr>
            <a:r>
              <a:rPr lang="it-IT" sz="2000">
                <a:sym typeface="Arial"/>
              </a:rPr>
              <a:t>Preparare una prima bozza con input da Team</a:t>
            </a:r>
          </a:p>
          <a:p>
            <a:pPr marL="457200" lvl="1">
              <a:spcBef>
                <a:spcPts val="600"/>
              </a:spcBef>
              <a:defRPr sz="1800"/>
            </a:pPr>
            <a:endParaRPr lang="it-IT" sz="2000">
              <a:sym typeface="Arial"/>
            </a:endParaRPr>
          </a:p>
          <a:p>
            <a:pPr marL="661307" lvl="1">
              <a:spcBef>
                <a:spcPts val="600"/>
              </a:spcBef>
              <a:defRPr sz="1800"/>
            </a:pPr>
            <a:r>
              <a:rPr lang="it-IT" sz="2000">
                <a:sym typeface="Arial"/>
              </a:rPr>
              <a:t>Team membri del USI Startup Centre presenta iniziativa al Club insieme con J. Becker</a:t>
            </a:r>
          </a:p>
          <a:p>
            <a:pPr marL="661307" lvl="1">
              <a:spcBef>
                <a:spcPts val="600"/>
              </a:spcBef>
              <a:defRPr sz="1800"/>
            </a:pPr>
            <a:endParaRPr lang="it-IT" sz="2000">
              <a:sym typeface="Arial"/>
            </a:endParaRPr>
          </a:p>
          <a:p>
            <a:pPr marL="661307" lvl="1">
              <a:spcBef>
                <a:spcPts val="600"/>
              </a:spcBef>
              <a:defRPr sz="1800"/>
            </a:pPr>
            <a:r>
              <a:rPr lang="it-IT" sz="2000">
                <a:sym typeface="Arial"/>
              </a:rPr>
              <a:t>Verifiche mensili con eventuali adattamenti</a:t>
            </a:r>
            <a:br>
              <a:rPr lang="it-IT" sz="2000">
                <a:sym typeface="Arial"/>
              </a:rPr>
            </a:br>
            <a:endParaRPr lang="it-IT" sz="2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988769-7526-A745-9AF6-92DCFF8435B2}"/>
              </a:ext>
            </a:extLst>
          </p:cNvPr>
          <p:cNvSpPr txBox="1"/>
          <p:nvPr/>
        </p:nvSpPr>
        <p:spPr>
          <a:xfrm>
            <a:off x="5128430" y="5589692"/>
            <a:ext cx="6250940" cy="60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lnSpc>
                <a:spcPct val="90000"/>
              </a:lnSpc>
              <a:spcAft>
                <a:spcPts val="600"/>
              </a:spcAft>
              <a:defRPr sz="1800"/>
            </a:pPr>
            <a:r>
              <a:rPr lang="it-IT" sz="2800" b="1"/>
              <a:t>Apprendimento da entrambe le parti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857F0-DBDD-524B-B7C1-0112CC8E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A7FC6BD-188A-2B4E-9456-C6F8B82DD58E}" type="slidenum">
              <a:rPr lang="it-IT" sz="2800" smtClean="0"/>
              <a:pPr/>
              <a:t>5</a:t>
            </a:fld>
            <a:endParaRPr lang="it-IT" sz="2800"/>
          </a:p>
        </p:txBody>
      </p:sp>
    </p:spTree>
    <p:extLst>
      <p:ext uri="{BB962C8B-B14F-4D97-AF65-F5344CB8AC3E}">
        <p14:creationId xmlns:p14="http://schemas.microsoft.com/office/powerpoint/2010/main" val="3272255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E9C5405-4A49-4E12-98FD-8966C1118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35B9823A-85C3-4837-8700-3D94F9B36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7235" y="0"/>
            <a:ext cx="789032" cy="6865831"/>
          </a:xfrm>
          <a:custGeom>
            <a:avLst/>
            <a:gdLst>
              <a:gd name="connsiteX0" fmla="*/ 2648 w 789032"/>
              <a:gd name="connsiteY0" fmla="*/ 0 h 6865831"/>
              <a:gd name="connsiteX1" fmla="*/ 789032 w 789032"/>
              <a:gd name="connsiteY1" fmla="*/ 0 h 6865831"/>
              <a:gd name="connsiteX2" fmla="*/ 789032 w 789032"/>
              <a:gd name="connsiteY2" fmla="*/ 1621639 h 6865831"/>
              <a:gd name="connsiteX3" fmla="*/ 789032 w 789032"/>
              <a:gd name="connsiteY3" fmla="*/ 1900580 h 6865831"/>
              <a:gd name="connsiteX4" fmla="*/ 789032 w 789032"/>
              <a:gd name="connsiteY4" fmla="*/ 6865831 h 6865831"/>
              <a:gd name="connsiteX5" fmla="*/ 0 w 789032"/>
              <a:gd name="connsiteY5" fmla="*/ 6399058 h 6865831"/>
              <a:gd name="connsiteX6" fmla="*/ 0 w 789032"/>
              <a:gd name="connsiteY6" fmla="*/ 1154866 h 6865831"/>
              <a:gd name="connsiteX7" fmla="*/ 2648 w 789032"/>
              <a:gd name="connsiteY7" fmla="*/ 1156433 h 6865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9032" h="6865831">
                <a:moveTo>
                  <a:pt x="2648" y="0"/>
                </a:moveTo>
                <a:lnTo>
                  <a:pt x="789032" y="0"/>
                </a:lnTo>
                <a:lnTo>
                  <a:pt x="789032" y="1621639"/>
                </a:lnTo>
                <a:lnTo>
                  <a:pt x="789032" y="1900580"/>
                </a:lnTo>
                <a:lnTo>
                  <a:pt x="789032" y="6865831"/>
                </a:lnTo>
                <a:lnTo>
                  <a:pt x="0" y="6399058"/>
                </a:lnTo>
                <a:lnTo>
                  <a:pt x="0" y="1154866"/>
                </a:lnTo>
                <a:lnTo>
                  <a:pt x="2648" y="115643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it-IT">
              <a:solidFill>
                <a:schemeClr val="tx1"/>
              </a:solidFill>
            </a:endParaRPr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id="{5BAFBDD6-35EA-4318-81BD-034C73032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17236" y="887217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9668AFA7-0343-4462-B952-29775C02D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498749" cy="6150193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Rectangle 8">
            <a:extLst>
              <a:ext uri="{FF2B5EF4-FFF2-40B4-BE49-F238E27FC236}">
                <a16:creationId xmlns:a16="http://schemas.microsoft.com/office/drawing/2014/main" id="{FABAF75E-3794-4E38-AFE5-55C2624475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04744" y="0"/>
            <a:ext cx="43842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FED648-01A3-6F4C-B3AF-362A60FA8D3A}"/>
              </a:ext>
            </a:extLst>
          </p:cNvPr>
          <p:cNvSpPr txBox="1"/>
          <p:nvPr/>
        </p:nvSpPr>
        <p:spPr>
          <a:xfrm>
            <a:off x="8129871" y="1062401"/>
            <a:ext cx="3546313" cy="27338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br>
              <a:rPr lang="it-IT" sz="4000"/>
            </a:br>
            <a:br>
              <a:rPr lang="it-IT" sz="3200" b="1" i="1">
                <a:latin typeface="Arial"/>
                <a:ea typeface="Arial"/>
                <a:cs typeface="Arial"/>
                <a:sym typeface="Arial"/>
              </a:rPr>
            </a:br>
            <a:br>
              <a:rPr lang="it-IT" sz="4400" b="1" i="1">
                <a:latin typeface="Arial"/>
                <a:ea typeface="Arial"/>
                <a:cs typeface="Arial"/>
                <a:sym typeface="Arial"/>
              </a:rPr>
            </a:br>
            <a:r>
              <a:rPr lang="it-IT" sz="4400" b="1" i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Regole d’ingaggio </a:t>
            </a:r>
            <a:br>
              <a:rPr lang="it-IT" sz="480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</a:br>
            <a:endParaRPr lang="it-IT" sz="4400" b="1" i="1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D7B3FFF-F00B-1E48-A22C-D90FEFADB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584945"/>
              </p:ext>
            </p:extLst>
          </p:nvPr>
        </p:nvGraphicFramePr>
        <p:xfrm>
          <a:off x="246741" y="294676"/>
          <a:ext cx="7252007" cy="647485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588111">
                  <a:extLst>
                    <a:ext uri="{9D8B030D-6E8A-4147-A177-3AD203B41FA5}">
                      <a16:colId xmlns:a16="http://schemas.microsoft.com/office/drawing/2014/main" val="2653765767"/>
                    </a:ext>
                  </a:extLst>
                </a:gridCol>
                <a:gridCol w="4663896">
                  <a:extLst>
                    <a:ext uri="{9D8B030D-6E8A-4147-A177-3AD203B41FA5}">
                      <a16:colId xmlns:a16="http://schemas.microsoft.com/office/drawing/2014/main" val="3073537506"/>
                    </a:ext>
                  </a:extLst>
                </a:gridCol>
              </a:tblGrid>
              <a:tr h="77125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FFFF"/>
                          </a:solidFill>
                        </a:rPr>
                        <a:t>Focus</a:t>
                      </a:r>
                    </a:p>
                  </a:txBody>
                  <a:tcPr marL="161014" marR="96608" marT="96608" marB="966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noProof="0" dirty="0">
                          <a:solidFill>
                            <a:srgbClr val="FFFFFF"/>
                          </a:solidFill>
                        </a:rPr>
                        <a:t>Avvertimenti</a:t>
                      </a:r>
                    </a:p>
                  </a:txBody>
                  <a:tcPr marL="161014" marR="96608" marT="96608" marB="966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180760"/>
                  </a:ext>
                </a:extLst>
              </a:tr>
              <a:tr h="2858063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Coach USI Startup Centre</a:t>
                      </a:r>
                    </a:p>
                  </a:txBody>
                  <a:tcPr marL="161014" marR="96608" marT="96608" marB="966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/>
                        <a:t>I Rotariani forniscono una prospettiva aggiuntiva rispetto a quella del coach 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it-IT" sz="1800" noProof="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/>
                        <a:t>Gestire attentamente il rapporto con il coach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it-IT" sz="1800" noProof="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/>
                        <a:t>Rispettare la riservatezza 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it-IT" sz="1800" noProof="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/>
                        <a:t>Incoraggiare l’imprenditore ad approfondire varie linee di ricercare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it-IT" sz="1800" noProof="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en-US" sz="1800" dirty="0"/>
                    </a:p>
                  </a:txBody>
                  <a:tcPr marL="161014" marR="96608" marT="96608" marB="966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904969"/>
                  </a:ext>
                </a:extLst>
              </a:tr>
              <a:tr h="218807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Pitch Panel</a:t>
                      </a:r>
                    </a:p>
                    <a:p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(6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minuti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per </a:t>
                      </a:r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ogni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Startup)</a:t>
                      </a:r>
                    </a:p>
                  </a:txBody>
                  <a:tcPr marL="161014" marR="96608" marT="96608" marB="966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/>
                        <a:t>Essere preparati se si decide di fare parte del “</a:t>
                      </a:r>
                      <a:r>
                        <a:rPr lang="it-IT" sz="1800" noProof="0" dirty="0" err="1"/>
                        <a:t>pitch</a:t>
                      </a:r>
                      <a:r>
                        <a:rPr lang="it-IT" sz="1800" noProof="0" dirty="0"/>
                        <a:t> panel”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it-IT" sz="1800" noProof="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/>
                        <a:t>Contribuire con feedback costruttivi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it-IT" sz="1800" noProof="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/>
                        <a:t>Condividere le domande in anticipo</a:t>
                      </a:r>
                    </a:p>
                  </a:txBody>
                  <a:tcPr marL="161014" marR="96608" marT="96608" marB="966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9391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9931B6-59D0-7B4E-84B4-1D0FB04E7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A7FC6BD-188A-2B4E-9456-C6F8B82DD58E}" type="slidenum">
              <a:rPr lang="it-IT" sz="2800" smtClean="0">
                <a:solidFill>
                  <a:schemeClr val="bg1"/>
                </a:solidFill>
              </a:rPr>
              <a:pPr/>
              <a:t>6</a:t>
            </a:fld>
            <a:endParaRPr lang="it-IT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3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E9C5405-4A49-4E12-98FD-8966C1118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35B9823A-85C3-4837-8700-3D94F9B36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7235" y="0"/>
            <a:ext cx="789032" cy="6865831"/>
          </a:xfrm>
          <a:custGeom>
            <a:avLst/>
            <a:gdLst>
              <a:gd name="connsiteX0" fmla="*/ 2648 w 789032"/>
              <a:gd name="connsiteY0" fmla="*/ 0 h 6865831"/>
              <a:gd name="connsiteX1" fmla="*/ 789032 w 789032"/>
              <a:gd name="connsiteY1" fmla="*/ 0 h 6865831"/>
              <a:gd name="connsiteX2" fmla="*/ 789032 w 789032"/>
              <a:gd name="connsiteY2" fmla="*/ 1621639 h 6865831"/>
              <a:gd name="connsiteX3" fmla="*/ 789032 w 789032"/>
              <a:gd name="connsiteY3" fmla="*/ 1900580 h 6865831"/>
              <a:gd name="connsiteX4" fmla="*/ 789032 w 789032"/>
              <a:gd name="connsiteY4" fmla="*/ 6865831 h 6865831"/>
              <a:gd name="connsiteX5" fmla="*/ 0 w 789032"/>
              <a:gd name="connsiteY5" fmla="*/ 6399058 h 6865831"/>
              <a:gd name="connsiteX6" fmla="*/ 0 w 789032"/>
              <a:gd name="connsiteY6" fmla="*/ 1154866 h 6865831"/>
              <a:gd name="connsiteX7" fmla="*/ 2648 w 789032"/>
              <a:gd name="connsiteY7" fmla="*/ 1156433 h 6865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9032" h="6865831">
                <a:moveTo>
                  <a:pt x="2648" y="0"/>
                </a:moveTo>
                <a:lnTo>
                  <a:pt x="789032" y="0"/>
                </a:lnTo>
                <a:lnTo>
                  <a:pt x="789032" y="1621639"/>
                </a:lnTo>
                <a:lnTo>
                  <a:pt x="789032" y="1900580"/>
                </a:lnTo>
                <a:lnTo>
                  <a:pt x="789032" y="6865831"/>
                </a:lnTo>
                <a:lnTo>
                  <a:pt x="0" y="6399058"/>
                </a:lnTo>
                <a:lnTo>
                  <a:pt x="0" y="1154866"/>
                </a:lnTo>
                <a:lnTo>
                  <a:pt x="2648" y="115643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id="{5BAFBDD6-35EA-4318-81BD-034C73032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17236" y="887217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9668AFA7-0343-4462-B952-29775C02D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498749" cy="6150193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">
            <a:extLst>
              <a:ext uri="{FF2B5EF4-FFF2-40B4-BE49-F238E27FC236}">
                <a16:creationId xmlns:a16="http://schemas.microsoft.com/office/drawing/2014/main" id="{FABAF75E-3794-4E38-AFE5-55C2624475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04744" y="0"/>
            <a:ext cx="43842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FED648-01A3-6F4C-B3AF-362A60FA8D3A}"/>
              </a:ext>
            </a:extLst>
          </p:cNvPr>
          <p:cNvSpPr txBox="1"/>
          <p:nvPr/>
        </p:nvSpPr>
        <p:spPr>
          <a:xfrm>
            <a:off x="8129871" y="1062401"/>
            <a:ext cx="3546313" cy="27338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br>
              <a:rPr lang="en-US" sz="4000" dirty="0"/>
            </a:br>
            <a:br>
              <a:rPr lang="en-US" sz="3200" b="1" i="1" dirty="0">
                <a:latin typeface="Arial"/>
                <a:ea typeface="Arial"/>
                <a:cs typeface="Arial"/>
                <a:sym typeface="Arial"/>
              </a:rPr>
            </a:br>
            <a:br>
              <a:rPr lang="en-US" sz="4400" b="1" i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Regole</a:t>
            </a:r>
            <a:r>
              <a:rPr lang="en-US" sz="4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d’ingaggio</a:t>
            </a:r>
            <a:r>
              <a:rPr lang="en-US" sz="4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48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4400" b="1" i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D7B3FFF-F00B-1E48-A22C-D90FEFADB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94012"/>
              </p:ext>
            </p:extLst>
          </p:nvPr>
        </p:nvGraphicFramePr>
        <p:xfrm>
          <a:off x="295422" y="502155"/>
          <a:ext cx="6996554" cy="5452595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713125">
                  <a:extLst>
                    <a:ext uri="{9D8B030D-6E8A-4147-A177-3AD203B41FA5}">
                      <a16:colId xmlns:a16="http://schemas.microsoft.com/office/drawing/2014/main" val="2653765767"/>
                    </a:ext>
                  </a:extLst>
                </a:gridCol>
                <a:gridCol w="4283429">
                  <a:extLst>
                    <a:ext uri="{9D8B030D-6E8A-4147-A177-3AD203B41FA5}">
                      <a16:colId xmlns:a16="http://schemas.microsoft.com/office/drawing/2014/main" val="3073537506"/>
                    </a:ext>
                  </a:extLst>
                </a:gridCol>
              </a:tblGrid>
              <a:tr h="1053932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FFFF"/>
                          </a:solidFill>
                        </a:rPr>
                        <a:t>Focus</a:t>
                      </a:r>
                    </a:p>
                  </a:txBody>
                  <a:tcPr marL="161014" marR="96608" marT="96608" marB="966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FFFFFF"/>
                          </a:solidFill>
                        </a:rPr>
                        <a:t>Avvertimenti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161014" marR="96608" marT="96608" marB="966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180760"/>
                  </a:ext>
                </a:extLst>
              </a:tr>
              <a:tr h="4398663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r>
                        <a:rPr lang="en-US" sz="1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Selezione</a:t>
                      </a:r>
                      <a:r>
                        <a:rPr 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Startup</a:t>
                      </a:r>
                    </a:p>
                  </a:txBody>
                  <a:tcPr marL="161014" marR="96608" marT="96608" marB="966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en-US" sz="180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en-US" sz="180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en-US" sz="180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/>
                        <a:t>Analisi business </a:t>
                      </a:r>
                      <a:r>
                        <a:rPr lang="it-IT" sz="1800" noProof="0" dirty="0" err="1"/>
                        <a:t>plan</a:t>
                      </a:r>
                      <a:r>
                        <a:rPr lang="it-IT" sz="1800" noProof="0" dirty="0"/>
                        <a:t> in gara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it-IT" sz="1800" noProof="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/>
                        <a:t>Selezione numero limitato di progetti da sostenere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it-IT" sz="1800" noProof="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/>
                        <a:t>Sostegno impresa in fase di lancio o crescita</a:t>
                      </a:r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endParaRPr lang="it-IT" sz="1800" noProof="0" dirty="0"/>
                    </a:p>
                    <a:p>
                      <a:pPr marL="160866" lvl="0" indent="-160866" algn="l" defTabSz="914400">
                        <a:spcBef>
                          <a:spcPts val="300"/>
                        </a:spcBef>
                        <a:buClr>
                          <a:srgbClr val="4F81BD"/>
                        </a:buClr>
                        <a:buSzPct val="100000"/>
                        <a:buFont typeface="Helvetica"/>
                        <a:buChar char="▪"/>
                        <a:defRPr sz="1800" b="0" i="0"/>
                      </a:pPr>
                      <a:r>
                        <a:rPr lang="it-IT" sz="1800" noProof="0" dirty="0"/>
                        <a:t>Sostegno attraverso il nostro network per gestire le diverse problematiche</a:t>
                      </a:r>
                    </a:p>
                  </a:txBody>
                  <a:tcPr marL="161014" marR="96608" marT="96608" marB="966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61435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9931B6-59D0-7B4E-84B4-1D0FB04E7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A7FC6BD-188A-2B4E-9456-C6F8B82DD58E}" type="slidenum">
              <a:rPr lang="en-US" sz="2800" smtClean="0">
                <a:solidFill>
                  <a:schemeClr val="bg1"/>
                </a:solidFill>
              </a:rPr>
              <a:pPr/>
              <a:t>7</a:t>
            </a:fld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098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7B6505-2B7B-224A-A342-93A708C5B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FFFFFF"/>
                </a:solidFill>
              </a:rPr>
              <a:t>KPI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2 </a:t>
            </a:r>
            <a:r>
              <a:rPr lang="en-US" sz="4000" dirty="0" err="1">
                <a:solidFill>
                  <a:schemeClr val="bg1"/>
                </a:solidFill>
              </a:rPr>
              <a:t>contributi</a:t>
            </a:r>
            <a:r>
              <a:rPr lang="en-US" sz="4000" dirty="0">
                <a:solidFill>
                  <a:schemeClr val="bg1"/>
                </a:solidFill>
              </a:rPr>
              <a:t>:  </a:t>
            </a:r>
            <a:r>
              <a:rPr lang="en-US" sz="4000" dirty="0" err="1">
                <a:solidFill>
                  <a:schemeClr val="bg1"/>
                </a:solidFill>
              </a:rPr>
              <a:t>valore</a:t>
            </a:r>
            <a:r>
              <a:rPr lang="en-US" sz="4000" dirty="0">
                <a:solidFill>
                  <a:schemeClr val="bg1"/>
                </a:solidFill>
              </a:rPr>
              <a:t> del </a:t>
            </a:r>
            <a:r>
              <a:rPr lang="en-US" sz="4000" b="1" u="sng" dirty="0">
                <a:solidFill>
                  <a:schemeClr val="bg1"/>
                </a:solidFill>
              </a:rPr>
              <a:t>tempo</a:t>
            </a:r>
            <a:r>
              <a:rPr lang="en-US" sz="4000" dirty="0">
                <a:solidFill>
                  <a:schemeClr val="bg1"/>
                </a:solidFill>
              </a:rPr>
              <a:t> e </a:t>
            </a:r>
            <a:r>
              <a:rPr lang="en-US" sz="4000" b="1" u="sng" dirty="0" err="1">
                <a:solidFill>
                  <a:schemeClr val="bg1"/>
                </a:solidFill>
              </a:rPr>
              <a:t>competenze</a:t>
            </a:r>
            <a:br>
              <a:rPr lang="en-US" sz="4000" dirty="0">
                <a:solidFill>
                  <a:schemeClr val="bg1"/>
                </a:solidFill>
              </a:rPr>
            </a:b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7E7ED-DAD5-E74D-ACED-DD1F929A2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1200"/>
              </a:spcBef>
              <a:buNone/>
              <a:defRPr sz="1800"/>
            </a:pPr>
            <a:endParaRPr lang="en-US" sz="2100" dirty="0">
              <a:latin typeface="Arial"/>
              <a:ea typeface="Arial"/>
              <a:cs typeface="Arial"/>
              <a:sym typeface="Arial"/>
            </a:endParaRPr>
          </a:p>
          <a:p>
            <a:pPr marL="661307" lvl="1" indent="-204107">
              <a:spcBef>
                <a:spcPts val="600"/>
              </a:spcBef>
              <a:defRPr sz="1800"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5 ore/</a:t>
            </a:r>
            <a:r>
              <a:rPr lang="en-US" sz="2000" dirty="0" err="1">
                <a:latin typeface="Arial"/>
                <a:ea typeface="Arial"/>
                <a:cs typeface="Arial"/>
                <a:sym typeface="Arial"/>
              </a:rPr>
              <a:t>mese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  per 3 </a:t>
            </a:r>
            <a:r>
              <a:rPr lang="en-US" sz="2000" dirty="0" err="1">
                <a:latin typeface="Arial"/>
                <a:ea typeface="Arial"/>
                <a:cs typeface="Arial"/>
                <a:sym typeface="Arial"/>
              </a:rPr>
              <a:t>mesi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1096736" lvl="2" indent="-204107">
              <a:spcBef>
                <a:spcPts val="600"/>
              </a:spcBef>
              <a:defRPr sz="1800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15 h @ 500 CHF = 7,500 CHF  (primo </a:t>
            </a:r>
            <a:r>
              <a:rPr lang="en-US" dirty="0" err="1">
                <a:latin typeface="Arial"/>
                <a:ea typeface="Arial"/>
                <a:cs typeface="Arial"/>
                <a:sym typeface="Arial"/>
              </a:rPr>
              <a:t>semestre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1096736" lvl="2" indent="-204107">
              <a:spcBef>
                <a:spcPts val="600"/>
              </a:spcBef>
              <a:defRPr sz="1800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15 h @ 500 CHF = 7,500 CHF (secondo </a:t>
            </a:r>
            <a:r>
              <a:rPr lang="en-US" dirty="0" err="1">
                <a:latin typeface="Arial"/>
                <a:ea typeface="Arial"/>
                <a:cs typeface="Arial"/>
                <a:sym typeface="Arial"/>
              </a:rPr>
              <a:t>semestre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661307" lvl="1" indent="-204107">
              <a:spcBef>
                <a:spcPts val="600"/>
              </a:spcBef>
              <a:defRPr sz="1800"/>
            </a:pPr>
            <a:endParaRPr lang="en-US" sz="2000" dirty="0">
              <a:latin typeface="Arial"/>
              <a:ea typeface="Arial"/>
              <a:cs typeface="Arial"/>
              <a:sym typeface="Arial"/>
            </a:endParaRPr>
          </a:p>
          <a:p>
            <a:pPr marL="661307" lvl="1" indent="-204107">
              <a:spcBef>
                <a:spcPts val="600"/>
              </a:spcBef>
              <a:defRPr sz="1800"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Set-up </a:t>
            </a:r>
            <a:r>
              <a:rPr lang="en-US" sz="2000" dirty="0" err="1">
                <a:latin typeface="Arial"/>
                <a:ea typeface="Arial"/>
                <a:cs typeface="Arial"/>
                <a:sym typeface="Arial"/>
              </a:rPr>
              <a:t>ottimale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 “mentoring partnerships”               (“field of dreams”)</a:t>
            </a:r>
            <a:br>
              <a:rPr lang="en-US" sz="20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988769-7526-A745-9AF6-92DCFF8435B2}"/>
              </a:ext>
            </a:extLst>
          </p:cNvPr>
          <p:cNvSpPr txBox="1"/>
          <p:nvPr/>
        </p:nvSpPr>
        <p:spPr>
          <a:xfrm>
            <a:off x="5210629" y="4611447"/>
            <a:ext cx="6166274" cy="1877437"/>
          </a:xfrm>
          <a:prstGeom prst="rect">
            <a:avLst/>
          </a:prstGeom>
          <a:solidFill>
            <a:srgbClr val="4372C4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 </a:t>
            </a:r>
          </a:p>
          <a:p>
            <a:pPr algn="ctr"/>
            <a:endParaRPr lang="en-US" sz="2000" dirty="0">
              <a:solidFill>
                <a:srgbClr val="FFFFFF"/>
              </a:solidFill>
            </a:endParaRPr>
          </a:p>
          <a:p>
            <a:pPr algn="ctr"/>
            <a:r>
              <a:rPr lang="en-US" sz="2800" dirty="0" err="1">
                <a:solidFill>
                  <a:srgbClr val="FFFFFF"/>
                </a:solidFill>
              </a:rPr>
              <a:t>Forniamo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risposte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2800" dirty="0">
                <a:solidFill>
                  <a:srgbClr val="FFFFFF"/>
                </a:solidFill>
              </a:rPr>
              <a:t>a </a:t>
            </a:r>
            <a:r>
              <a:rPr lang="en-US" sz="2800" dirty="0" err="1">
                <a:solidFill>
                  <a:srgbClr val="FFFFFF"/>
                </a:solidFill>
              </a:rPr>
              <a:t>domande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specifiche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delle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imprese</a:t>
            </a:r>
            <a:endParaRPr lang="en-US" sz="2000" b="1" dirty="0">
              <a:solidFill>
                <a:srgbClr val="FFFFFF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9EAA6-81F5-4B4A-BD50-88D0957E2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A7FC6BD-188A-2B4E-9456-C6F8B82DD58E}" type="slidenum">
              <a:rPr lang="en-US" sz="2800" smtClean="0"/>
              <a:pPr/>
              <a:t>8</a:t>
            </a:fld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45342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A6CFB0-6CBC-A544-8AE7-D277116555BE}"/>
              </a:ext>
            </a:extLst>
          </p:cNvPr>
          <p:cNvSpPr txBox="1"/>
          <p:nvPr/>
        </p:nvSpPr>
        <p:spPr>
          <a:xfrm>
            <a:off x="762000" y="559678"/>
            <a:ext cx="3567915" cy="49524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i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Misure</a:t>
            </a:r>
            <a:r>
              <a:rPr lang="en-US" sz="4400" i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4400" i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successo</a:t>
            </a:r>
            <a:endParaRPr lang="en-US" sz="4400" i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extBox 1">
            <a:extLst>
              <a:ext uri="{FF2B5EF4-FFF2-40B4-BE49-F238E27FC236}">
                <a16:creationId xmlns:a16="http://schemas.microsoft.com/office/drawing/2014/main" id="{FAABF995-0657-4A53-9C7F-0C32F3F03A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696350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272A7-467E-AE46-AE83-0698D155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A7FC6BD-188A-2B4E-9456-C6F8B82DD58E}" type="slidenum">
              <a:rPr lang="en-US" sz="2800" smtClean="0"/>
              <a:pPr/>
              <a:t>9</a:t>
            </a:fld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3020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</TotalTime>
  <Words>869</Words>
  <Application>Microsoft Macintosh PowerPoint</Application>
  <PresentationFormat>Widescreen</PresentationFormat>
  <Paragraphs>252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Office Theme</vt:lpstr>
      <vt:lpstr>Rotary Club Lugano - Lago</vt:lpstr>
      <vt:lpstr>Perché  “Il servizio al    di sopra dell’interesse personale”:   dedichiamo il nostro tempo </vt:lpstr>
      <vt:lpstr>PowerPoint Presentation</vt:lpstr>
      <vt:lpstr>Proposta  Sviluppare un piano operativo di sostegno per le startup  </vt:lpstr>
      <vt:lpstr>Avvio dell’iniziativa  Presentazione del piano al Club</vt:lpstr>
      <vt:lpstr>PowerPoint Presentation</vt:lpstr>
      <vt:lpstr>PowerPoint Presentation</vt:lpstr>
      <vt:lpstr>KPI  2 contributi:  valore del tempo e competenze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Grazie  dell’attenzione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Club Lugano - Lago</dc:title>
  <dc:creator>Becker Silvia</dc:creator>
  <cp:lastModifiedBy>Jon Becker</cp:lastModifiedBy>
  <cp:revision>52</cp:revision>
  <cp:lastPrinted>2021-06-09T21:30:41Z</cp:lastPrinted>
  <dcterms:created xsi:type="dcterms:W3CDTF">2021-01-17T12:25:28Z</dcterms:created>
  <dcterms:modified xsi:type="dcterms:W3CDTF">2021-07-04T18:26:12Z</dcterms:modified>
</cp:coreProperties>
</file>